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9"/>
  </p:notesMasterIdLst>
  <p:sldIdLst>
    <p:sldId id="530" r:id="rId5"/>
    <p:sldId id="259" r:id="rId6"/>
    <p:sldId id="533" r:id="rId7"/>
    <p:sldId id="558" r:id="rId8"/>
    <p:sldId id="551" r:id="rId9"/>
    <p:sldId id="531" r:id="rId10"/>
    <p:sldId id="300" r:id="rId11"/>
    <p:sldId id="301" r:id="rId12"/>
    <p:sldId id="547" r:id="rId13"/>
    <p:sldId id="548" r:id="rId14"/>
    <p:sldId id="549" r:id="rId15"/>
    <p:sldId id="534" r:id="rId16"/>
    <p:sldId id="573" r:id="rId17"/>
    <p:sldId id="550" r:id="rId18"/>
    <p:sldId id="552" r:id="rId19"/>
    <p:sldId id="537" r:id="rId20"/>
    <p:sldId id="574" r:id="rId21"/>
    <p:sldId id="553" r:id="rId22"/>
    <p:sldId id="554" r:id="rId23"/>
    <p:sldId id="575" r:id="rId24"/>
    <p:sldId id="556" r:id="rId25"/>
    <p:sldId id="557" r:id="rId26"/>
    <p:sldId id="559" r:id="rId27"/>
    <p:sldId id="569" r:id="rId28"/>
    <p:sldId id="570" r:id="rId29"/>
    <p:sldId id="571" r:id="rId30"/>
    <p:sldId id="572" r:id="rId31"/>
    <p:sldId id="560" r:id="rId32"/>
    <p:sldId id="561" r:id="rId33"/>
    <p:sldId id="566" r:id="rId34"/>
    <p:sldId id="562" r:id="rId35"/>
    <p:sldId id="563" r:id="rId36"/>
    <p:sldId id="564" r:id="rId37"/>
    <p:sldId id="565" r:id="rId38"/>
    <p:sldId id="577" r:id="rId39"/>
    <p:sldId id="578" r:id="rId40"/>
    <p:sldId id="576" r:id="rId41"/>
    <p:sldId id="579" r:id="rId42"/>
    <p:sldId id="582" r:id="rId43"/>
    <p:sldId id="581" r:id="rId44"/>
    <p:sldId id="583" r:id="rId45"/>
    <p:sldId id="584" r:id="rId46"/>
    <p:sldId id="543" r:id="rId47"/>
    <p:sldId id="544"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22F3"/>
    <a:srgbClr val="8822EE"/>
    <a:srgbClr val="F01688"/>
    <a:srgbClr val="2F21F3"/>
    <a:srgbClr val="FEB52B"/>
    <a:srgbClr val="F01689"/>
    <a:srgbClr val="6F22E3"/>
    <a:srgbClr val="E218A3"/>
    <a:srgbClr val="BA20DB"/>
    <a:srgbClr val="6A23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422"/>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commentAuthors" Target="commentAuthors.xml"/><Relationship Id="rId55"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00BCFC-AFFD-334C-A183-6116BAFDF92B}" type="datetimeFigureOut">
              <a:rPr lang="en-US" smtClean="0"/>
              <a:t>10/23/2024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C058E0-0852-DB43-83D6-BD76659FF1D8}" type="slidenum">
              <a:rPr lang="en-US" smtClean="0"/>
              <a:t>‹#›</a:t>
            </a:fld>
            <a:endParaRPr lang="en-US" dirty="0"/>
          </a:p>
        </p:txBody>
      </p:sp>
    </p:spTree>
    <p:extLst>
      <p:ext uri="{BB962C8B-B14F-4D97-AF65-F5344CB8AC3E}">
        <p14:creationId xmlns:p14="http://schemas.microsoft.com/office/powerpoint/2010/main" val="1519306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a:extLst>
              <a:ext uri="{FF2B5EF4-FFF2-40B4-BE49-F238E27FC236}">
                <a16:creationId xmlns:a16="http://schemas.microsoft.com/office/drawing/2014/main" id="{F51FEA09-E4BD-0741-D624-EED4A231C599}"/>
              </a:ext>
            </a:extLst>
          </p:cNvPr>
          <p:cNvSpPr/>
          <p:nvPr userDrawn="1"/>
        </p:nvSpPr>
        <p:spPr>
          <a:xfrm rot="10800000">
            <a:off x="853427" y="5650992"/>
            <a:ext cx="6821472" cy="1207007"/>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0"/>
                </a:schemeClr>
              </a:gs>
              <a:gs pos="99000">
                <a:schemeClr val="accent3">
                  <a:alpha val="71647"/>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9">
            <a:extLst>
              <a:ext uri="{FF2B5EF4-FFF2-40B4-BE49-F238E27FC236}">
                <a16:creationId xmlns:a16="http://schemas.microsoft.com/office/drawing/2014/main" id="{B707B5BA-AB15-D1EF-EBC5-F38FCE20FC52}"/>
              </a:ext>
            </a:extLst>
          </p:cNvPr>
          <p:cNvSpPr/>
          <p:nvPr userDrawn="1"/>
        </p:nvSpPr>
        <p:spPr>
          <a:xfrm rot="710202" flipV="1">
            <a:off x="-145573" y="4175628"/>
            <a:ext cx="6040006" cy="3240870"/>
          </a:xfrm>
          <a:custGeom>
            <a:avLst/>
            <a:gdLst>
              <a:gd name="connsiteX0" fmla="*/ 480125 w 6747252"/>
              <a:gd name="connsiteY0" fmla="*/ 0 h 3620355"/>
              <a:gd name="connsiteX1" fmla="*/ 6747252 w 6747252"/>
              <a:gd name="connsiteY1" fmla="*/ 1313462 h 3620355"/>
              <a:gd name="connsiteX2" fmla="*/ 6355443 w 6747252"/>
              <a:gd name="connsiteY2" fmla="*/ 1443581 h 3620355"/>
              <a:gd name="connsiteX3" fmla="*/ 4058536 w 6747252"/>
              <a:gd name="connsiteY3" fmla="*/ 2678500 h 3620355"/>
              <a:gd name="connsiteX4" fmla="*/ 33178 w 6747252"/>
              <a:gd name="connsiteY4" fmla="*/ 2369641 h 3620355"/>
              <a:gd name="connsiteX5" fmla="*/ 0 w 6747252"/>
              <a:gd name="connsiteY5" fmla="*/ 2290898 h 3620355"/>
              <a:gd name="connsiteX6" fmla="*/ 480125 w 6747252"/>
              <a:gd name="connsiteY6" fmla="*/ 0 h 3620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47252" h="3620355">
                <a:moveTo>
                  <a:pt x="480125" y="0"/>
                </a:moveTo>
                <a:lnTo>
                  <a:pt x="6747252" y="1313462"/>
                </a:lnTo>
                <a:lnTo>
                  <a:pt x="6355443" y="1443581"/>
                </a:lnTo>
                <a:cubicBezTo>
                  <a:pt x="5476828" y="1758684"/>
                  <a:pt x="4659690" y="2192443"/>
                  <a:pt x="4058536" y="2678500"/>
                </a:cubicBezTo>
                <a:cubicBezTo>
                  <a:pt x="2102261" y="4268418"/>
                  <a:pt x="625747" y="3626023"/>
                  <a:pt x="33178" y="2369641"/>
                </a:cubicBezTo>
                <a:lnTo>
                  <a:pt x="0" y="2290898"/>
                </a:lnTo>
                <a:lnTo>
                  <a:pt x="480125" y="0"/>
                </a:lnTo>
                <a:close/>
              </a:path>
            </a:pathLst>
          </a:custGeom>
          <a:gradFill flip="none" rotWithShape="1">
            <a:gsLst>
              <a:gs pos="97000">
                <a:schemeClr val="accent3">
                  <a:lumMod val="50000"/>
                  <a:alpha val="21210"/>
                </a:schemeClr>
              </a:gs>
              <a:gs pos="72000">
                <a:schemeClr val="accent4">
                  <a:lumMod val="50000"/>
                </a:schemeClr>
              </a:gs>
              <a:gs pos="3000">
                <a:schemeClr val="accent6">
                  <a:alpha val="53787"/>
                </a:schemeClr>
              </a:gs>
            </a:gsLst>
            <a:lin ang="81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cxnSp>
        <p:nvCxnSpPr>
          <p:cNvPr id="6" name="Straight Connector 5">
            <a:extLst>
              <a:ext uri="{FF2B5EF4-FFF2-40B4-BE49-F238E27FC236}">
                <a16:creationId xmlns:a16="http://schemas.microsoft.com/office/drawing/2014/main" id="{21AF73CC-B23B-6DCD-7E3E-8213485DF9B7}"/>
              </a:ext>
            </a:extLst>
          </p:cNvPr>
          <p:cNvCxnSpPr>
            <a:cxnSpLocks/>
          </p:cNvCxnSpPr>
          <p:nvPr userDrawn="1"/>
        </p:nvCxnSpPr>
        <p:spPr>
          <a:xfrm rot="5400000">
            <a:off x="6095999" y="3104925"/>
            <a:ext cx="0" cy="16551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Freeform 1">
            <a:extLst>
              <a:ext uri="{FF2B5EF4-FFF2-40B4-BE49-F238E27FC236}">
                <a16:creationId xmlns:a16="http://schemas.microsoft.com/office/drawing/2014/main" id="{0319ECD0-7050-C18F-AC35-7F8DFA288A58}"/>
              </a:ext>
            </a:extLst>
          </p:cNvPr>
          <p:cNvSpPr/>
          <p:nvPr userDrawn="1"/>
        </p:nvSpPr>
        <p:spPr>
          <a:xfrm>
            <a:off x="-24334" y="1"/>
            <a:ext cx="12218982" cy="6860673"/>
          </a:xfrm>
          <a:custGeom>
            <a:avLst/>
            <a:gdLst>
              <a:gd name="connsiteX0" fmla="*/ 4456 w 12218982"/>
              <a:gd name="connsiteY0" fmla="*/ 0 h 6860673"/>
              <a:gd name="connsiteX1" fmla="*/ 3150735 w 12218982"/>
              <a:gd name="connsiteY1" fmla="*/ 0 h 6860673"/>
              <a:gd name="connsiteX2" fmla="*/ 3150734 w 12218982"/>
              <a:gd name="connsiteY2" fmla="*/ 1 h 6860673"/>
              <a:gd name="connsiteX3" fmla="*/ 3275209 w 12218982"/>
              <a:gd name="connsiteY3" fmla="*/ 1 h 6860673"/>
              <a:gd name="connsiteX4" fmla="*/ 3275209 w 12218982"/>
              <a:gd name="connsiteY4" fmla="*/ 0 h 6860673"/>
              <a:gd name="connsiteX5" fmla="*/ 12218982 w 12218982"/>
              <a:gd name="connsiteY5" fmla="*/ 0 h 6860673"/>
              <a:gd name="connsiteX6" fmla="*/ 12218982 w 12218982"/>
              <a:gd name="connsiteY6" fmla="*/ 1983013 h 6860673"/>
              <a:gd name="connsiteX7" fmla="*/ 12062259 w 12218982"/>
              <a:gd name="connsiteY7" fmla="*/ 2024385 h 6860673"/>
              <a:gd name="connsiteX8" fmla="*/ 10972986 w 12218982"/>
              <a:gd name="connsiteY8" fmla="*/ 2139627 h 6860673"/>
              <a:gd name="connsiteX9" fmla="*/ 5417726 w 12218982"/>
              <a:gd name="connsiteY9" fmla="*/ 115939 h 6860673"/>
              <a:gd name="connsiteX10" fmla="*/ 5011629 w 12218982"/>
              <a:gd name="connsiteY10" fmla="*/ 121918 h 6860673"/>
              <a:gd name="connsiteX11" fmla="*/ 4783396 w 12218982"/>
              <a:gd name="connsiteY11" fmla="*/ 139697 h 6860673"/>
              <a:gd name="connsiteX12" fmla="*/ 4570293 w 12218982"/>
              <a:gd name="connsiteY12" fmla="*/ 145085 h 6860673"/>
              <a:gd name="connsiteX13" fmla="*/ 692864 w 12218982"/>
              <a:gd name="connsiteY13" fmla="*/ 2723368 h 6860673"/>
              <a:gd name="connsiteX14" fmla="*/ 653810 w 12218982"/>
              <a:gd name="connsiteY14" fmla="*/ 2809752 h 6860673"/>
              <a:gd name="connsiteX15" fmla="*/ 633474 w 12218982"/>
              <a:gd name="connsiteY15" fmla="*/ 2851993 h 6860673"/>
              <a:gd name="connsiteX16" fmla="*/ 551923 w 12218982"/>
              <a:gd name="connsiteY16" fmla="*/ 3041708 h 6860673"/>
              <a:gd name="connsiteX17" fmla="*/ 532245 w 12218982"/>
              <a:gd name="connsiteY17" fmla="*/ 3101107 h 6860673"/>
              <a:gd name="connsiteX18" fmla="*/ 519820 w 12218982"/>
              <a:gd name="connsiteY18" fmla="*/ 3132620 h 6860673"/>
              <a:gd name="connsiteX19" fmla="*/ 242995 w 12218982"/>
              <a:gd name="connsiteY19" fmla="*/ 4701210 h 6860673"/>
              <a:gd name="connsiteX20" fmla="*/ 692864 w 12218982"/>
              <a:gd name="connsiteY20" fmla="*/ 6679052 h 6860673"/>
              <a:gd name="connsiteX21" fmla="*/ 784515 w 12218982"/>
              <a:gd name="connsiteY21" fmla="*/ 6858000 h 6860673"/>
              <a:gd name="connsiteX22" fmla="*/ 341340 w 12218982"/>
              <a:gd name="connsiteY22" fmla="*/ 6858000 h 6860673"/>
              <a:gd name="connsiteX23" fmla="*/ 341340 w 12218982"/>
              <a:gd name="connsiteY23" fmla="*/ 6860673 h 6860673"/>
              <a:gd name="connsiteX24" fmla="*/ 4456 w 12218982"/>
              <a:gd name="connsiteY24" fmla="*/ 6860673 h 6860673"/>
              <a:gd name="connsiteX25" fmla="*/ 4456 w 12218982"/>
              <a:gd name="connsiteY25" fmla="*/ 2794000 h 6860673"/>
              <a:gd name="connsiteX26" fmla="*/ 0 w 12218982"/>
              <a:gd name="connsiteY26" fmla="*/ 2794000 h 6860673"/>
              <a:gd name="connsiteX27" fmla="*/ 0 w 12218982"/>
              <a:gd name="connsiteY27" fmla="*/ 2022550 h 6860673"/>
              <a:gd name="connsiteX28" fmla="*/ 4456 w 12218982"/>
              <a:gd name="connsiteY28" fmla="*/ 2022550 h 6860673"/>
              <a:gd name="connsiteX29" fmla="*/ 4456 w 12218982"/>
              <a:gd name="connsiteY29" fmla="*/ 1646989 h 6860673"/>
              <a:gd name="connsiteX30" fmla="*/ 4456 w 12218982"/>
              <a:gd name="connsiteY30" fmla="*/ 0 h 686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218982" h="6860673">
                <a:moveTo>
                  <a:pt x="4456" y="0"/>
                </a:moveTo>
                <a:lnTo>
                  <a:pt x="3150735" y="0"/>
                </a:lnTo>
                <a:lnTo>
                  <a:pt x="3150734" y="1"/>
                </a:lnTo>
                <a:lnTo>
                  <a:pt x="3275209" y="1"/>
                </a:lnTo>
                <a:lnTo>
                  <a:pt x="3275209" y="0"/>
                </a:lnTo>
                <a:lnTo>
                  <a:pt x="12218982" y="0"/>
                </a:lnTo>
                <a:lnTo>
                  <a:pt x="12218982" y="1983013"/>
                </a:lnTo>
                <a:lnTo>
                  <a:pt x="12062259" y="2024385"/>
                </a:lnTo>
                <a:cubicBezTo>
                  <a:pt x="11728036" y="2099441"/>
                  <a:pt x="11364094" y="2141640"/>
                  <a:pt x="10972986" y="2139627"/>
                </a:cubicBezTo>
                <a:cubicBezTo>
                  <a:pt x="8748018" y="2128176"/>
                  <a:pt x="7788484" y="155587"/>
                  <a:pt x="5417726" y="115939"/>
                </a:cubicBezTo>
                <a:cubicBezTo>
                  <a:pt x="5278815" y="113616"/>
                  <a:pt x="5143479" y="115764"/>
                  <a:pt x="5011629" y="121918"/>
                </a:cubicBezTo>
                <a:lnTo>
                  <a:pt x="4783396" y="139697"/>
                </a:lnTo>
                <a:lnTo>
                  <a:pt x="4570293" y="145085"/>
                </a:lnTo>
                <a:cubicBezTo>
                  <a:pt x="2859647" y="231798"/>
                  <a:pt x="1397605" y="1260791"/>
                  <a:pt x="692864" y="2723368"/>
                </a:cubicBezTo>
                <a:lnTo>
                  <a:pt x="653810" y="2809752"/>
                </a:lnTo>
                <a:lnTo>
                  <a:pt x="633474" y="2851993"/>
                </a:lnTo>
                <a:cubicBezTo>
                  <a:pt x="600933" y="2920155"/>
                  <a:pt x="575052" y="2977311"/>
                  <a:pt x="551923" y="3041708"/>
                </a:cubicBezTo>
                <a:lnTo>
                  <a:pt x="532245" y="3101107"/>
                </a:lnTo>
                <a:lnTo>
                  <a:pt x="519820" y="3132620"/>
                </a:lnTo>
                <a:cubicBezTo>
                  <a:pt x="340732" y="3621732"/>
                  <a:pt x="242995" y="4150057"/>
                  <a:pt x="242995" y="4701210"/>
                </a:cubicBezTo>
                <a:cubicBezTo>
                  <a:pt x="242995" y="5409836"/>
                  <a:pt x="404560" y="6080725"/>
                  <a:pt x="692864" y="6679052"/>
                </a:cubicBezTo>
                <a:lnTo>
                  <a:pt x="784515" y="6858000"/>
                </a:lnTo>
                <a:lnTo>
                  <a:pt x="341340" y="6858000"/>
                </a:lnTo>
                <a:lnTo>
                  <a:pt x="341340" y="6860673"/>
                </a:lnTo>
                <a:lnTo>
                  <a:pt x="4456" y="6860673"/>
                </a:lnTo>
                <a:lnTo>
                  <a:pt x="4456" y="2794000"/>
                </a:lnTo>
                <a:lnTo>
                  <a:pt x="0" y="2794000"/>
                </a:lnTo>
                <a:lnTo>
                  <a:pt x="0" y="2022550"/>
                </a:lnTo>
                <a:lnTo>
                  <a:pt x="4456" y="2022550"/>
                </a:lnTo>
                <a:lnTo>
                  <a:pt x="4456" y="1646989"/>
                </a:lnTo>
                <a:lnTo>
                  <a:pt x="4456" y="0"/>
                </a:lnTo>
                <a:close/>
              </a:path>
            </a:pathLst>
          </a:custGeom>
          <a:gradFill>
            <a:gsLst>
              <a:gs pos="0">
                <a:schemeClr val="accent1">
                  <a:alpha val="31889"/>
                </a:schemeClr>
              </a:gs>
              <a:gs pos="77000">
                <a:schemeClr val="accent3">
                  <a:lumMod val="25000"/>
                  <a:alpha val="0"/>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3">
            <a:extLst>
              <a:ext uri="{FF2B5EF4-FFF2-40B4-BE49-F238E27FC236}">
                <a16:creationId xmlns:a16="http://schemas.microsoft.com/office/drawing/2014/main" id="{332954FC-1C1B-B277-413F-3CBA66FD1EAD}"/>
              </a:ext>
            </a:extLst>
          </p:cNvPr>
          <p:cNvSpPr/>
          <p:nvPr userDrawn="1"/>
        </p:nvSpPr>
        <p:spPr>
          <a:xfrm flipH="1" flipV="1">
            <a:off x="-26982" y="9939"/>
            <a:ext cx="12218982" cy="6860673"/>
          </a:xfrm>
          <a:custGeom>
            <a:avLst/>
            <a:gdLst>
              <a:gd name="connsiteX0" fmla="*/ 4456 w 12218982"/>
              <a:gd name="connsiteY0" fmla="*/ 0 h 6860673"/>
              <a:gd name="connsiteX1" fmla="*/ 3150735 w 12218982"/>
              <a:gd name="connsiteY1" fmla="*/ 0 h 6860673"/>
              <a:gd name="connsiteX2" fmla="*/ 3150734 w 12218982"/>
              <a:gd name="connsiteY2" fmla="*/ 1 h 6860673"/>
              <a:gd name="connsiteX3" fmla="*/ 3275209 w 12218982"/>
              <a:gd name="connsiteY3" fmla="*/ 1 h 6860673"/>
              <a:gd name="connsiteX4" fmla="*/ 3275209 w 12218982"/>
              <a:gd name="connsiteY4" fmla="*/ 0 h 6860673"/>
              <a:gd name="connsiteX5" fmla="*/ 12218982 w 12218982"/>
              <a:gd name="connsiteY5" fmla="*/ 0 h 6860673"/>
              <a:gd name="connsiteX6" fmla="*/ 12218982 w 12218982"/>
              <a:gd name="connsiteY6" fmla="*/ 1983013 h 6860673"/>
              <a:gd name="connsiteX7" fmla="*/ 12062259 w 12218982"/>
              <a:gd name="connsiteY7" fmla="*/ 2024385 h 6860673"/>
              <a:gd name="connsiteX8" fmla="*/ 10972986 w 12218982"/>
              <a:gd name="connsiteY8" fmla="*/ 2139627 h 6860673"/>
              <a:gd name="connsiteX9" fmla="*/ 5417726 w 12218982"/>
              <a:gd name="connsiteY9" fmla="*/ 115939 h 6860673"/>
              <a:gd name="connsiteX10" fmla="*/ 5011629 w 12218982"/>
              <a:gd name="connsiteY10" fmla="*/ 121918 h 6860673"/>
              <a:gd name="connsiteX11" fmla="*/ 4783396 w 12218982"/>
              <a:gd name="connsiteY11" fmla="*/ 139697 h 6860673"/>
              <a:gd name="connsiteX12" fmla="*/ 4570293 w 12218982"/>
              <a:gd name="connsiteY12" fmla="*/ 145085 h 6860673"/>
              <a:gd name="connsiteX13" fmla="*/ 692864 w 12218982"/>
              <a:gd name="connsiteY13" fmla="*/ 2723368 h 6860673"/>
              <a:gd name="connsiteX14" fmla="*/ 653810 w 12218982"/>
              <a:gd name="connsiteY14" fmla="*/ 2809752 h 6860673"/>
              <a:gd name="connsiteX15" fmla="*/ 633474 w 12218982"/>
              <a:gd name="connsiteY15" fmla="*/ 2851993 h 6860673"/>
              <a:gd name="connsiteX16" fmla="*/ 551923 w 12218982"/>
              <a:gd name="connsiteY16" fmla="*/ 3041708 h 6860673"/>
              <a:gd name="connsiteX17" fmla="*/ 532245 w 12218982"/>
              <a:gd name="connsiteY17" fmla="*/ 3101107 h 6860673"/>
              <a:gd name="connsiteX18" fmla="*/ 519820 w 12218982"/>
              <a:gd name="connsiteY18" fmla="*/ 3132620 h 6860673"/>
              <a:gd name="connsiteX19" fmla="*/ 242995 w 12218982"/>
              <a:gd name="connsiteY19" fmla="*/ 4701210 h 6860673"/>
              <a:gd name="connsiteX20" fmla="*/ 692864 w 12218982"/>
              <a:gd name="connsiteY20" fmla="*/ 6679052 h 6860673"/>
              <a:gd name="connsiteX21" fmla="*/ 784515 w 12218982"/>
              <a:gd name="connsiteY21" fmla="*/ 6858000 h 6860673"/>
              <a:gd name="connsiteX22" fmla="*/ 341340 w 12218982"/>
              <a:gd name="connsiteY22" fmla="*/ 6858000 h 6860673"/>
              <a:gd name="connsiteX23" fmla="*/ 341340 w 12218982"/>
              <a:gd name="connsiteY23" fmla="*/ 6860673 h 6860673"/>
              <a:gd name="connsiteX24" fmla="*/ 4456 w 12218982"/>
              <a:gd name="connsiteY24" fmla="*/ 6860673 h 6860673"/>
              <a:gd name="connsiteX25" fmla="*/ 4456 w 12218982"/>
              <a:gd name="connsiteY25" fmla="*/ 2794000 h 6860673"/>
              <a:gd name="connsiteX26" fmla="*/ 0 w 12218982"/>
              <a:gd name="connsiteY26" fmla="*/ 2794000 h 6860673"/>
              <a:gd name="connsiteX27" fmla="*/ 0 w 12218982"/>
              <a:gd name="connsiteY27" fmla="*/ 2022550 h 6860673"/>
              <a:gd name="connsiteX28" fmla="*/ 4456 w 12218982"/>
              <a:gd name="connsiteY28" fmla="*/ 2022550 h 6860673"/>
              <a:gd name="connsiteX29" fmla="*/ 4456 w 12218982"/>
              <a:gd name="connsiteY29" fmla="*/ 1646989 h 6860673"/>
              <a:gd name="connsiteX30" fmla="*/ 4456 w 12218982"/>
              <a:gd name="connsiteY30" fmla="*/ 0 h 686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218982" h="6860673">
                <a:moveTo>
                  <a:pt x="4456" y="0"/>
                </a:moveTo>
                <a:lnTo>
                  <a:pt x="3150735" y="0"/>
                </a:lnTo>
                <a:lnTo>
                  <a:pt x="3150734" y="1"/>
                </a:lnTo>
                <a:lnTo>
                  <a:pt x="3275209" y="1"/>
                </a:lnTo>
                <a:lnTo>
                  <a:pt x="3275209" y="0"/>
                </a:lnTo>
                <a:lnTo>
                  <a:pt x="12218982" y="0"/>
                </a:lnTo>
                <a:lnTo>
                  <a:pt x="12218982" y="1983013"/>
                </a:lnTo>
                <a:lnTo>
                  <a:pt x="12062259" y="2024385"/>
                </a:lnTo>
                <a:cubicBezTo>
                  <a:pt x="11728036" y="2099441"/>
                  <a:pt x="11364094" y="2141640"/>
                  <a:pt x="10972986" y="2139627"/>
                </a:cubicBezTo>
                <a:cubicBezTo>
                  <a:pt x="8748018" y="2128176"/>
                  <a:pt x="7788484" y="155587"/>
                  <a:pt x="5417726" y="115939"/>
                </a:cubicBezTo>
                <a:cubicBezTo>
                  <a:pt x="5278815" y="113616"/>
                  <a:pt x="5143479" y="115764"/>
                  <a:pt x="5011629" y="121918"/>
                </a:cubicBezTo>
                <a:lnTo>
                  <a:pt x="4783396" y="139697"/>
                </a:lnTo>
                <a:lnTo>
                  <a:pt x="4570293" y="145085"/>
                </a:lnTo>
                <a:cubicBezTo>
                  <a:pt x="2859647" y="231798"/>
                  <a:pt x="1397605" y="1260791"/>
                  <a:pt x="692864" y="2723368"/>
                </a:cubicBezTo>
                <a:lnTo>
                  <a:pt x="653810" y="2809752"/>
                </a:lnTo>
                <a:lnTo>
                  <a:pt x="633474" y="2851993"/>
                </a:lnTo>
                <a:cubicBezTo>
                  <a:pt x="600933" y="2920155"/>
                  <a:pt x="575052" y="2977311"/>
                  <a:pt x="551923" y="3041708"/>
                </a:cubicBezTo>
                <a:lnTo>
                  <a:pt x="532245" y="3101107"/>
                </a:lnTo>
                <a:lnTo>
                  <a:pt x="519820" y="3132620"/>
                </a:lnTo>
                <a:cubicBezTo>
                  <a:pt x="340732" y="3621732"/>
                  <a:pt x="242995" y="4150057"/>
                  <a:pt x="242995" y="4701210"/>
                </a:cubicBezTo>
                <a:cubicBezTo>
                  <a:pt x="242995" y="5409836"/>
                  <a:pt x="404560" y="6080725"/>
                  <a:pt x="692864" y="6679052"/>
                </a:cubicBezTo>
                <a:lnTo>
                  <a:pt x="784515" y="6858000"/>
                </a:lnTo>
                <a:lnTo>
                  <a:pt x="341340" y="6858000"/>
                </a:lnTo>
                <a:lnTo>
                  <a:pt x="341340" y="6860673"/>
                </a:lnTo>
                <a:lnTo>
                  <a:pt x="4456" y="6860673"/>
                </a:lnTo>
                <a:lnTo>
                  <a:pt x="4456" y="2794000"/>
                </a:lnTo>
                <a:lnTo>
                  <a:pt x="0" y="2794000"/>
                </a:lnTo>
                <a:lnTo>
                  <a:pt x="0" y="2022550"/>
                </a:lnTo>
                <a:lnTo>
                  <a:pt x="4456" y="2022550"/>
                </a:lnTo>
                <a:lnTo>
                  <a:pt x="4456" y="1646989"/>
                </a:lnTo>
                <a:lnTo>
                  <a:pt x="4456" y="0"/>
                </a:lnTo>
                <a:close/>
              </a:path>
            </a:pathLst>
          </a:custGeom>
          <a:gradFill>
            <a:gsLst>
              <a:gs pos="0">
                <a:schemeClr val="accent3">
                  <a:lumMod val="50000"/>
                </a:schemeClr>
              </a:gs>
              <a:gs pos="77000">
                <a:schemeClr val="accent3">
                  <a:lumMod val="25000"/>
                  <a:alpha val="0"/>
                </a:schemeClr>
              </a:gs>
            </a:gsLst>
            <a:path path="circle">
              <a:fillToRect t="100000" r="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4">
            <a:extLst>
              <a:ext uri="{FF2B5EF4-FFF2-40B4-BE49-F238E27FC236}">
                <a16:creationId xmlns:a16="http://schemas.microsoft.com/office/drawing/2014/main" id="{9AD65933-4DAE-2A46-C7F9-2A20CB244088}"/>
              </a:ext>
            </a:extLst>
          </p:cNvPr>
          <p:cNvSpPr/>
          <p:nvPr userDrawn="1"/>
        </p:nvSpPr>
        <p:spPr>
          <a:xfrm>
            <a:off x="4603793" y="0"/>
            <a:ext cx="6821472" cy="1207007"/>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41000">
                <a:schemeClr val="accent5">
                  <a:alpha val="21000"/>
                </a:schemeClr>
              </a:gs>
              <a:gs pos="98000">
                <a:schemeClr val="accent5">
                  <a:lumMod val="50000"/>
                </a:schemeClr>
              </a:gs>
            </a:gsLst>
            <a:lin ang="132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5">
            <a:extLst>
              <a:ext uri="{FF2B5EF4-FFF2-40B4-BE49-F238E27FC236}">
                <a16:creationId xmlns:a16="http://schemas.microsoft.com/office/drawing/2014/main" id="{078C0FDD-401B-0E80-5823-215C99BAE6B2}"/>
              </a:ext>
            </a:extLst>
          </p:cNvPr>
          <p:cNvSpPr/>
          <p:nvPr userDrawn="1"/>
        </p:nvSpPr>
        <p:spPr>
          <a:xfrm rot="710202" flipH="1">
            <a:off x="6511239" y="-551340"/>
            <a:ext cx="5838132" cy="3132551"/>
          </a:xfrm>
          <a:custGeom>
            <a:avLst/>
            <a:gdLst>
              <a:gd name="connsiteX0" fmla="*/ 480125 w 6747252"/>
              <a:gd name="connsiteY0" fmla="*/ 0 h 3620355"/>
              <a:gd name="connsiteX1" fmla="*/ 6747252 w 6747252"/>
              <a:gd name="connsiteY1" fmla="*/ 1313462 h 3620355"/>
              <a:gd name="connsiteX2" fmla="*/ 6355443 w 6747252"/>
              <a:gd name="connsiteY2" fmla="*/ 1443581 h 3620355"/>
              <a:gd name="connsiteX3" fmla="*/ 4058536 w 6747252"/>
              <a:gd name="connsiteY3" fmla="*/ 2678500 h 3620355"/>
              <a:gd name="connsiteX4" fmla="*/ 33178 w 6747252"/>
              <a:gd name="connsiteY4" fmla="*/ 2369641 h 3620355"/>
              <a:gd name="connsiteX5" fmla="*/ 0 w 6747252"/>
              <a:gd name="connsiteY5" fmla="*/ 2290898 h 3620355"/>
              <a:gd name="connsiteX6" fmla="*/ 480125 w 6747252"/>
              <a:gd name="connsiteY6" fmla="*/ 0 h 3620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47252" h="3620355">
                <a:moveTo>
                  <a:pt x="480125" y="0"/>
                </a:moveTo>
                <a:lnTo>
                  <a:pt x="6747252" y="1313462"/>
                </a:lnTo>
                <a:lnTo>
                  <a:pt x="6355443" y="1443581"/>
                </a:lnTo>
                <a:cubicBezTo>
                  <a:pt x="5476828" y="1758684"/>
                  <a:pt x="4659690" y="2192443"/>
                  <a:pt x="4058536" y="2678500"/>
                </a:cubicBezTo>
                <a:cubicBezTo>
                  <a:pt x="2102261" y="4268418"/>
                  <a:pt x="625747" y="3626023"/>
                  <a:pt x="33178" y="2369641"/>
                </a:cubicBezTo>
                <a:lnTo>
                  <a:pt x="0" y="2290898"/>
                </a:lnTo>
                <a:lnTo>
                  <a:pt x="480125" y="0"/>
                </a:lnTo>
                <a:close/>
              </a:path>
            </a:pathLst>
          </a:custGeom>
          <a:gradFill flip="none" rotWithShape="1">
            <a:gsLst>
              <a:gs pos="100000">
                <a:schemeClr val="accent4">
                  <a:lumMod val="75000"/>
                  <a:alpha val="19000"/>
                </a:schemeClr>
              </a:gs>
              <a:gs pos="0">
                <a:schemeClr val="accent6">
                  <a:alpha val="61994"/>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243584" y="2176272"/>
            <a:ext cx="9921240" cy="1481328"/>
          </a:xfrm>
        </p:spPr>
        <p:txBody>
          <a:bodyPr anchor="b">
            <a:no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560320" y="4261104"/>
            <a:ext cx="7068312" cy="758952"/>
          </a:xfrm>
        </p:spPr>
        <p:txBody>
          <a:bodyPr>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569340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Three Column">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C4226C42-B02E-1D4B-77B4-BF0257C6041E}"/>
              </a:ext>
            </a:extLst>
          </p:cNvPr>
          <p:cNvSpPr/>
          <p:nvPr userDrawn="1"/>
        </p:nvSpPr>
        <p:spPr>
          <a:xfrm>
            <a:off x="19485" y="0"/>
            <a:ext cx="6721146" cy="6858000"/>
          </a:xfrm>
          <a:custGeom>
            <a:avLst/>
            <a:gdLst>
              <a:gd name="connsiteX0" fmla="*/ 0 w 6721146"/>
              <a:gd name="connsiteY0" fmla="*/ 0 h 6858000"/>
              <a:gd name="connsiteX1" fmla="*/ 399503 w 6721146"/>
              <a:gd name="connsiteY1" fmla="*/ 0 h 6858000"/>
              <a:gd name="connsiteX2" fmla="*/ 395119 w 6721146"/>
              <a:gd name="connsiteY2" fmla="*/ 19864 h 6858000"/>
              <a:gd name="connsiteX3" fmla="*/ 244176 w 6721146"/>
              <a:gd name="connsiteY3" fmla="*/ 529296 h 6858000"/>
              <a:gd name="connsiteX4" fmla="*/ 993095 w 6721146"/>
              <a:gd name="connsiteY4" fmla="*/ 5197987 h 6858000"/>
              <a:gd name="connsiteX5" fmla="*/ 4989455 w 6721146"/>
              <a:gd name="connsiteY5" fmla="*/ 6468602 h 6858000"/>
              <a:gd name="connsiteX6" fmla="*/ 6648701 w 6721146"/>
              <a:gd name="connsiteY6" fmla="*/ 6787937 h 6858000"/>
              <a:gd name="connsiteX7" fmla="*/ 6721146 w 6721146"/>
              <a:gd name="connsiteY7" fmla="*/ 6858000 h 6858000"/>
              <a:gd name="connsiteX8" fmla="*/ 0 w 6721146"/>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21146" h="6858000">
                <a:moveTo>
                  <a:pt x="0" y="0"/>
                </a:moveTo>
                <a:lnTo>
                  <a:pt x="399503" y="0"/>
                </a:lnTo>
                <a:lnTo>
                  <a:pt x="395119" y="19864"/>
                </a:lnTo>
                <a:cubicBezTo>
                  <a:pt x="355531" y="180505"/>
                  <a:pt x="305509" y="350292"/>
                  <a:pt x="244176" y="529296"/>
                </a:cubicBezTo>
                <a:cubicBezTo>
                  <a:pt x="-223599" y="2697668"/>
                  <a:pt x="276778" y="4254046"/>
                  <a:pt x="993095" y="5197987"/>
                </a:cubicBezTo>
                <a:cubicBezTo>
                  <a:pt x="1709415" y="6141924"/>
                  <a:pt x="3704883" y="6653220"/>
                  <a:pt x="4989455" y="6468602"/>
                </a:cubicBezTo>
                <a:cubicBezTo>
                  <a:pt x="5774573" y="6353740"/>
                  <a:pt x="6315041" y="6502080"/>
                  <a:pt x="6648701" y="6787937"/>
                </a:cubicBezTo>
                <a:lnTo>
                  <a:pt x="6721146" y="6858000"/>
                </a:lnTo>
                <a:lnTo>
                  <a:pt x="0" y="6858000"/>
                </a:lnTo>
                <a:close/>
              </a:path>
            </a:pathLst>
          </a:custGeom>
          <a:gradFill flip="none" rotWithShape="1">
            <a:gsLst>
              <a:gs pos="73000">
                <a:schemeClr val="accent3">
                  <a:lumMod val="25000"/>
                </a:schemeClr>
              </a:gs>
              <a:gs pos="0">
                <a:schemeClr val="accent1">
                  <a:alpha val="29640"/>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8" name="Freeform: Shape 17">
            <a:extLst>
              <a:ext uri="{FF2B5EF4-FFF2-40B4-BE49-F238E27FC236}">
                <a16:creationId xmlns:a16="http://schemas.microsoft.com/office/drawing/2014/main" id="{260C6EA0-9137-97A8-7C78-0FCD8675F1B0}"/>
              </a:ext>
            </a:extLst>
          </p:cNvPr>
          <p:cNvSpPr/>
          <p:nvPr userDrawn="1"/>
        </p:nvSpPr>
        <p:spPr>
          <a:xfrm>
            <a:off x="8497" y="7662"/>
            <a:ext cx="4591137" cy="3588767"/>
          </a:xfrm>
          <a:custGeom>
            <a:avLst/>
            <a:gdLst>
              <a:gd name="connsiteX0" fmla="*/ 0 w 4591137"/>
              <a:gd name="connsiteY0" fmla="*/ 0 h 3588767"/>
              <a:gd name="connsiteX1" fmla="*/ 4591137 w 4591137"/>
              <a:gd name="connsiteY1" fmla="*/ 0 h 3588767"/>
              <a:gd name="connsiteX2" fmla="*/ 4458037 w 4591137"/>
              <a:gd name="connsiteY2" fmla="*/ 139038 h 3588767"/>
              <a:gd name="connsiteX3" fmla="*/ 3406398 w 4591137"/>
              <a:gd name="connsiteY3" fmla="*/ 1512312 h 3588767"/>
              <a:gd name="connsiteX4" fmla="*/ 202105 w 4591137"/>
              <a:gd name="connsiteY4" fmla="*/ 3554432 h 3588767"/>
              <a:gd name="connsiteX5" fmla="*/ 0 w 4591137"/>
              <a:gd name="connsiteY5" fmla="*/ 3506319 h 3588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1137" h="3588767">
                <a:moveTo>
                  <a:pt x="0" y="0"/>
                </a:moveTo>
                <a:lnTo>
                  <a:pt x="4591137" y="0"/>
                </a:lnTo>
                <a:lnTo>
                  <a:pt x="4458037" y="139038"/>
                </a:lnTo>
                <a:cubicBezTo>
                  <a:pt x="4038035" y="589101"/>
                  <a:pt x="3677988" y="1055885"/>
                  <a:pt x="3406398" y="1512312"/>
                </a:cubicBezTo>
                <a:cubicBezTo>
                  <a:pt x="2398561" y="3215836"/>
                  <a:pt x="1221089" y="3736280"/>
                  <a:pt x="202105" y="3554432"/>
                </a:cubicBezTo>
                <a:lnTo>
                  <a:pt x="0" y="3506319"/>
                </a:lnTo>
                <a:close/>
              </a:path>
            </a:pathLst>
          </a:custGeom>
          <a:gradFill flip="none" rotWithShape="1">
            <a:gsLst>
              <a:gs pos="0">
                <a:schemeClr val="accent3">
                  <a:lumMod val="25000"/>
                  <a:alpha val="55687"/>
                </a:schemeClr>
              </a:gs>
              <a:gs pos="99000">
                <a:schemeClr val="accent1">
                  <a:lumMod val="60000"/>
                  <a:lumOff val="40000"/>
                  <a:alpha val="20003"/>
                </a:schemeClr>
              </a:gs>
            </a:gsLst>
            <a:lin ang="189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4" name="Freeform 24">
            <a:extLst>
              <a:ext uri="{FF2B5EF4-FFF2-40B4-BE49-F238E27FC236}">
                <a16:creationId xmlns:a16="http://schemas.microsoft.com/office/drawing/2014/main" id="{2698A246-2716-9361-4EDE-2498058A4C3A}"/>
              </a:ext>
            </a:extLst>
          </p:cNvPr>
          <p:cNvSpPr/>
          <p:nvPr userDrawn="1"/>
        </p:nvSpPr>
        <p:spPr>
          <a:xfrm>
            <a:off x="0" y="0"/>
            <a:ext cx="1893320" cy="2085274"/>
          </a:xfrm>
          <a:custGeom>
            <a:avLst/>
            <a:gdLst>
              <a:gd name="connsiteX0" fmla="*/ 0 w 1893320"/>
              <a:gd name="connsiteY0" fmla="*/ 0 h 2085274"/>
              <a:gd name="connsiteX1" fmla="*/ 1893320 w 1893320"/>
              <a:gd name="connsiteY1" fmla="*/ 0 h 2085274"/>
              <a:gd name="connsiteX2" fmla="*/ 1836420 w 1893320"/>
              <a:gd name="connsiteY2" fmla="*/ 89992 h 2085274"/>
              <a:gd name="connsiteX3" fmla="*/ 1471130 w 1893320"/>
              <a:gd name="connsiteY3" fmla="*/ 883842 h 2085274"/>
              <a:gd name="connsiteX4" fmla="*/ 90049 w 1893320"/>
              <a:gd name="connsiteY4" fmla="*/ 2071651 h 2085274"/>
              <a:gd name="connsiteX5" fmla="*/ 0 w 1893320"/>
              <a:gd name="connsiteY5" fmla="*/ 2052168 h 2085274"/>
              <a:gd name="connsiteX6" fmla="*/ 0 w 1893320"/>
              <a:gd name="connsiteY6" fmla="*/ 0 h 2085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3320" h="2085274">
                <a:moveTo>
                  <a:pt x="0" y="0"/>
                </a:moveTo>
                <a:lnTo>
                  <a:pt x="1893320" y="0"/>
                </a:lnTo>
                <a:lnTo>
                  <a:pt x="1836420" y="89992"/>
                </a:lnTo>
                <a:cubicBezTo>
                  <a:pt x="1676137" y="357859"/>
                  <a:pt x="1549717" y="629674"/>
                  <a:pt x="1471130" y="883842"/>
                </a:cubicBezTo>
                <a:cubicBezTo>
                  <a:pt x="1174602" y="1851540"/>
                  <a:pt x="614067" y="2156914"/>
                  <a:pt x="90049" y="2071651"/>
                </a:cubicBezTo>
                <a:lnTo>
                  <a:pt x="0" y="2052168"/>
                </a:lnTo>
                <a:lnTo>
                  <a:pt x="0" y="0"/>
                </a:lnTo>
                <a:close/>
              </a:path>
            </a:pathLst>
          </a:custGeom>
          <a:solidFill>
            <a:schemeClr val="accent5">
              <a:lumMod val="50000"/>
              <a:alpha val="1074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F9A7DD52-C2B0-2B91-92C0-905899BB578D}"/>
              </a:ext>
            </a:extLst>
          </p:cNvPr>
          <p:cNvSpPr/>
          <p:nvPr userDrawn="1"/>
        </p:nvSpPr>
        <p:spPr>
          <a:xfrm>
            <a:off x="2" y="5262792"/>
            <a:ext cx="2809260" cy="1595208"/>
          </a:xfrm>
          <a:custGeom>
            <a:avLst/>
            <a:gdLst>
              <a:gd name="connsiteX0" fmla="*/ 0 w 2809260"/>
              <a:gd name="connsiteY0" fmla="*/ 0 h 1595208"/>
              <a:gd name="connsiteX1" fmla="*/ 101140 w 2809260"/>
              <a:gd name="connsiteY1" fmla="*/ 117015 h 1595208"/>
              <a:gd name="connsiteX2" fmla="*/ 2208849 w 2809260"/>
              <a:gd name="connsiteY2" fmla="*/ 1381471 h 1595208"/>
              <a:gd name="connsiteX3" fmla="*/ 2746965 w 2809260"/>
              <a:gd name="connsiteY3" fmla="*/ 1562268 h 1595208"/>
              <a:gd name="connsiteX4" fmla="*/ 2809260 w 2809260"/>
              <a:gd name="connsiteY4" fmla="*/ 1595208 h 1595208"/>
              <a:gd name="connsiteX5" fmla="*/ 0 w 2809260"/>
              <a:gd name="connsiteY5" fmla="*/ 1595207 h 1595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9260" h="1595208">
                <a:moveTo>
                  <a:pt x="0" y="0"/>
                </a:moveTo>
                <a:lnTo>
                  <a:pt x="101140" y="117015"/>
                </a:lnTo>
                <a:cubicBezTo>
                  <a:pt x="653434" y="714877"/>
                  <a:pt x="1509442" y="1220329"/>
                  <a:pt x="2208849" y="1381471"/>
                </a:cubicBezTo>
                <a:cubicBezTo>
                  <a:pt x="2416303" y="1428716"/>
                  <a:pt x="2594874" y="1490011"/>
                  <a:pt x="2746965" y="1562268"/>
                </a:cubicBezTo>
                <a:lnTo>
                  <a:pt x="2809260" y="1595208"/>
                </a:lnTo>
                <a:lnTo>
                  <a:pt x="0" y="1595207"/>
                </a:lnTo>
                <a:close/>
              </a:path>
            </a:pathLst>
          </a:custGeom>
          <a:gradFill flip="none" rotWithShape="1">
            <a:gsLst>
              <a:gs pos="98000">
                <a:schemeClr val="accent5">
                  <a:lumMod val="50000"/>
                  <a:alpha val="67000"/>
                </a:schemeClr>
              </a:gs>
              <a:gs pos="0">
                <a:schemeClr val="accent6">
                  <a:alpha val="45000"/>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6" name="Freeform 29">
            <a:extLst>
              <a:ext uri="{FF2B5EF4-FFF2-40B4-BE49-F238E27FC236}">
                <a16:creationId xmlns:a16="http://schemas.microsoft.com/office/drawing/2014/main" id="{73541AB3-4000-4259-4112-06DA0F0728A5}"/>
              </a:ext>
            </a:extLst>
          </p:cNvPr>
          <p:cNvSpPr/>
          <p:nvPr userDrawn="1"/>
        </p:nvSpPr>
        <p:spPr>
          <a:xfrm>
            <a:off x="10193397" y="2730129"/>
            <a:ext cx="1979119" cy="4127871"/>
          </a:xfrm>
          <a:custGeom>
            <a:avLst/>
            <a:gdLst>
              <a:gd name="connsiteX0" fmla="*/ 1979119 w 1979119"/>
              <a:gd name="connsiteY0" fmla="*/ 0 h 4127871"/>
              <a:gd name="connsiteX1" fmla="*/ 1979119 w 1979119"/>
              <a:gd name="connsiteY1" fmla="*/ 4127871 h 4127871"/>
              <a:gd name="connsiteX2" fmla="*/ 0 w 1979119"/>
              <a:gd name="connsiteY2" fmla="*/ 4127871 h 4127871"/>
              <a:gd name="connsiteX3" fmla="*/ 113381 w 1979119"/>
              <a:gd name="connsiteY3" fmla="*/ 3939685 h 4127871"/>
              <a:gd name="connsiteX4" fmla="*/ 893390 w 1979119"/>
              <a:gd name="connsiteY4" fmla="*/ 1926136 h 4127871"/>
              <a:gd name="connsiteX5" fmla="*/ 1827429 w 1979119"/>
              <a:gd name="connsiteY5" fmla="*/ 103152 h 4127871"/>
              <a:gd name="connsiteX6" fmla="*/ 1979119 w 1979119"/>
              <a:gd name="connsiteY6" fmla="*/ 0 h 4127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9119" h="4127871">
                <a:moveTo>
                  <a:pt x="1979119" y="0"/>
                </a:moveTo>
                <a:lnTo>
                  <a:pt x="1979119" y="4127871"/>
                </a:lnTo>
                <a:lnTo>
                  <a:pt x="0" y="4127871"/>
                </a:lnTo>
                <a:lnTo>
                  <a:pt x="113381" y="3939685"/>
                </a:lnTo>
                <a:cubicBezTo>
                  <a:pt x="496433" y="3268400"/>
                  <a:pt x="776925" y="2555572"/>
                  <a:pt x="893390" y="1926136"/>
                </a:cubicBezTo>
                <a:cubicBezTo>
                  <a:pt x="1059875" y="1013485"/>
                  <a:pt x="1404160" y="429246"/>
                  <a:pt x="1827429" y="103152"/>
                </a:cubicBezTo>
                <a:lnTo>
                  <a:pt x="1979119" y="0"/>
                </a:lnTo>
                <a:close/>
              </a:path>
            </a:pathLst>
          </a:custGeom>
          <a:gradFill>
            <a:gsLst>
              <a:gs pos="83000">
                <a:schemeClr val="accent5">
                  <a:lumMod val="58000"/>
                  <a:alpha val="35019"/>
                </a:schemeClr>
              </a:gs>
              <a:gs pos="0">
                <a:schemeClr val="accent6">
                  <a:lumMod val="89923"/>
                  <a:lumOff val="10077"/>
                  <a:alpha val="35554"/>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545336" y="822960"/>
            <a:ext cx="8878824" cy="1069848"/>
          </a:xfrm>
        </p:spPr>
        <p:txBody>
          <a:bodyPr anchor="b"/>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1536192" y="2185416"/>
            <a:ext cx="2953512"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1536192" y="2743200"/>
            <a:ext cx="2953512"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4754880" y="2185416"/>
            <a:ext cx="2953512"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4754880" y="2743200"/>
            <a:ext cx="2953512"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285D9D7D-8D9A-473E-AF0D-EF1940D793C3}"/>
              </a:ext>
            </a:extLst>
          </p:cNvPr>
          <p:cNvSpPr>
            <a:spLocks noGrp="1"/>
          </p:cNvSpPr>
          <p:nvPr>
            <p:ph type="sldNum" sz="quarter" idx="12"/>
          </p:nvPr>
        </p:nvSpPr>
        <p:spPr/>
        <p:txBody>
          <a:bodyPr/>
          <a:lstStyle/>
          <a:p>
            <a:fld id="{294A09A9-5501-47C1-A89A-A340965A2BE2}" type="slidenum">
              <a:rPr lang="en-US" smtClean="0"/>
              <a:t>‹#›</a:t>
            </a:fld>
            <a:endParaRPr lang="en-US" dirty="0"/>
          </a:p>
        </p:txBody>
      </p:sp>
      <p:sp>
        <p:nvSpPr>
          <p:cNvPr id="8" name="Footer Placeholder 7">
            <a:extLst>
              <a:ext uri="{FF2B5EF4-FFF2-40B4-BE49-F238E27FC236}">
                <a16:creationId xmlns:a16="http://schemas.microsoft.com/office/drawing/2014/main" id="{3A51CCCC-1589-401D-AE98-FC28716301EF}"/>
              </a:ext>
            </a:extLst>
          </p:cNvPr>
          <p:cNvSpPr>
            <a:spLocks noGrp="1"/>
          </p:cNvSpPr>
          <p:nvPr>
            <p:ph type="ftr" sz="quarter" idx="11"/>
          </p:nvPr>
        </p:nvSpPr>
        <p:spPr/>
        <p:txBody>
          <a:bodyPr/>
          <a:lstStyle/>
          <a:p>
            <a:r>
              <a:rPr lang="en-US"/>
              <a:t>Crypto: investing &amp; trading</a:t>
            </a:r>
            <a:endParaRPr lang="en-US" dirty="0"/>
          </a:p>
        </p:txBody>
      </p:sp>
      <p:cxnSp>
        <p:nvCxnSpPr>
          <p:cNvPr id="21" name="Straight Connector 20">
            <a:extLst>
              <a:ext uri="{FF2B5EF4-FFF2-40B4-BE49-F238E27FC236}">
                <a16:creationId xmlns:a16="http://schemas.microsoft.com/office/drawing/2014/main" id="{DC963910-7C6F-7474-84FF-C53D235027B8}"/>
              </a:ext>
            </a:extLst>
          </p:cNvPr>
          <p:cNvCxnSpPr>
            <a:cxnSpLocks/>
          </p:cNvCxnSpPr>
          <p:nvPr userDrawn="1"/>
        </p:nvCxnSpPr>
        <p:spPr>
          <a:xfrm>
            <a:off x="594170" y="846661"/>
            <a:ext cx="0" cy="511101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24" name="Text Placeholder 4">
            <a:extLst>
              <a:ext uri="{FF2B5EF4-FFF2-40B4-BE49-F238E27FC236}">
                <a16:creationId xmlns:a16="http://schemas.microsoft.com/office/drawing/2014/main" id="{43CEC7BC-C46D-D3AD-22D8-8737322B7E20}"/>
              </a:ext>
            </a:extLst>
          </p:cNvPr>
          <p:cNvSpPr>
            <a:spLocks noGrp="1"/>
          </p:cNvSpPr>
          <p:nvPr>
            <p:ph type="body" sz="quarter" idx="13"/>
          </p:nvPr>
        </p:nvSpPr>
        <p:spPr>
          <a:xfrm>
            <a:off x="7973568" y="2185416"/>
            <a:ext cx="2953512"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Content Placeholder 5">
            <a:extLst>
              <a:ext uri="{FF2B5EF4-FFF2-40B4-BE49-F238E27FC236}">
                <a16:creationId xmlns:a16="http://schemas.microsoft.com/office/drawing/2014/main" id="{658FA801-D400-D7FB-6241-4A41BBAAA0D1}"/>
              </a:ext>
            </a:extLst>
          </p:cNvPr>
          <p:cNvSpPr>
            <a:spLocks noGrp="1"/>
          </p:cNvSpPr>
          <p:nvPr>
            <p:ph sz="quarter" idx="14"/>
          </p:nvPr>
        </p:nvSpPr>
        <p:spPr>
          <a:xfrm>
            <a:off x="7973568" y="2743200"/>
            <a:ext cx="2953512"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03394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15CD9-7B09-FB25-0368-96365B9DD51C}"/>
              </a:ext>
            </a:extLst>
          </p:cNvPr>
          <p:cNvSpPr>
            <a:spLocks noGrp="1"/>
          </p:cNvSpPr>
          <p:nvPr>
            <p:ph type="title"/>
          </p:nvPr>
        </p:nvSpPr>
        <p:spPr>
          <a:xfrm>
            <a:off x="1656588" y="832104"/>
            <a:ext cx="8878824" cy="1069848"/>
          </a:xfrm>
        </p:spPr>
        <p:txBody>
          <a:bodyPr anchor="b"/>
          <a:lstStyle>
            <a:lvl1pPr algn="ctr">
              <a:defRPr/>
            </a:lvl1pPr>
          </a:lstStyle>
          <a:p>
            <a:r>
              <a:rPr lang="en-US"/>
              <a:t>Click to edit Master title style</a:t>
            </a:r>
            <a:endParaRPr lang="en-US" dirty="0"/>
          </a:p>
        </p:txBody>
      </p:sp>
      <p:sp>
        <p:nvSpPr>
          <p:cNvPr id="3" name="Footer Placeholder 2">
            <a:extLst>
              <a:ext uri="{FF2B5EF4-FFF2-40B4-BE49-F238E27FC236}">
                <a16:creationId xmlns:a16="http://schemas.microsoft.com/office/drawing/2014/main" id="{6DC6BE5A-F1AC-214F-638D-C6C21E51BFB2}"/>
              </a:ext>
            </a:extLst>
          </p:cNvPr>
          <p:cNvSpPr>
            <a:spLocks noGrp="1"/>
          </p:cNvSpPr>
          <p:nvPr>
            <p:ph type="ftr" sz="quarter" idx="10"/>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0AB127D4-BE09-1C43-0562-195F20C8A05C}"/>
              </a:ext>
            </a:extLst>
          </p:cNvPr>
          <p:cNvSpPr>
            <a:spLocks noGrp="1"/>
          </p:cNvSpPr>
          <p:nvPr>
            <p:ph type="sldNum" sz="quarter" idx="11"/>
          </p:nvPr>
        </p:nvSpPr>
        <p:spPr/>
        <p:txBody>
          <a:bodyPr/>
          <a:lstStyle/>
          <a:p>
            <a:fld id="{294A09A9-5501-47C1-A89A-A340965A2BE2}" type="slidenum">
              <a:rPr lang="en-US" smtClean="0"/>
              <a:pPr/>
              <a:t>‹#›</a:t>
            </a:fld>
            <a:endParaRPr lang="en-US" dirty="0"/>
          </a:p>
        </p:txBody>
      </p:sp>
      <p:sp>
        <p:nvSpPr>
          <p:cNvPr id="5" name="Oval 4">
            <a:extLst>
              <a:ext uri="{FF2B5EF4-FFF2-40B4-BE49-F238E27FC236}">
                <a16:creationId xmlns:a16="http://schemas.microsoft.com/office/drawing/2014/main" id="{31740CAD-6CDA-9014-8875-BCECEECE0522}"/>
              </a:ext>
            </a:extLst>
          </p:cNvPr>
          <p:cNvSpPr/>
          <p:nvPr userDrawn="1"/>
        </p:nvSpPr>
        <p:spPr>
          <a:xfrm flipH="1">
            <a:off x="3791017" y="2349814"/>
            <a:ext cx="2058045" cy="2058045"/>
          </a:xfrm>
          <a:prstGeom prst="ellipse">
            <a:avLst/>
          </a:prstGeom>
          <a:gradFill flip="none" rotWithShape="1">
            <a:gsLst>
              <a:gs pos="18000">
                <a:schemeClr val="accent3"/>
              </a:gs>
              <a:gs pos="52000">
                <a:schemeClr val="accent5">
                  <a:alpha val="69515"/>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16E536D1-EF07-9062-CA32-986876ED933F}"/>
              </a:ext>
            </a:extLst>
          </p:cNvPr>
          <p:cNvSpPr/>
          <p:nvPr userDrawn="1"/>
        </p:nvSpPr>
        <p:spPr>
          <a:xfrm flipH="1">
            <a:off x="8929767" y="2349814"/>
            <a:ext cx="2058045" cy="2058045"/>
          </a:xfrm>
          <a:prstGeom prst="ellipse">
            <a:avLst/>
          </a:prstGeom>
          <a:gradFill flip="none" rotWithShape="1">
            <a:gsLst>
              <a:gs pos="18000">
                <a:schemeClr val="accent3"/>
              </a:gs>
              <a:gs pos="52000">
                <a:schemeClr val="accent5">
                  <a:alpha val="69515"/>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5D09D35C-DD66-8B6A-98FE-003262BBE72D}"/>
              </a:ext>
            </a:extLst>
          </p:cNvPr>
          <p:cNvSpPr/>
          <p:nvPr userDrawn="1"/>
        </p:nvSpPr>
        <p:spPr>
          <a:xfrm flipH="1">
            <a:off x="6342947" y="2349814"/>
            <a:ext cx="2058045" cy="2058045"/>
          </a:xfrm>
          <a:prstGeom prst="ellipse">
            <a:avLst/>
          </a:prstGeom>
          <a:gradFill flip="none" rotWithShape="1">
            <a:gsLst>
              <a:gs pos="0">
                <a:schemeClr val="accent1"/>
              </a:gs>
              <a:gs pos="77000">
                <a:schemeClr val="accent6">
                  <a:alpha val="69284"/>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F0E263D2-96A8-9EB3-2175-1DB2FD5CB609}"/>
              </a:ext>
            </a:extLst>
          </p:cNvPr>
          <p:cNvSpPr/>
          <p:nvPr userDrawn="1"/>
        </p:nvSpPr>
        <p:spPr>
          <a:xfrm flipH="1">
            <a:off x="1247942" y="2349814"/>
            <a:ext cx="2058045" cy="2058045"/>
          </a:xfrm>
          <a:prstGeom prst="ellipse">
            <a:avLst/>
          </a:prstGeom>
          <a:gradFill>
            <a:gsLst>
              <a:gs pos="0">
                <a:schemeClr val="accent1"/>
              </a:gs>
              <a:gs pos="77000">
                <a:schemeClr val="accent6">
                  <a:alpha val="69284"/>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1">
            <a:extLst>
              <a:ext uri="{FF2B5EF4-FFF2-40B4-BE49-F238E27FC236}">
                <a16:creationId xmlns:a16="http://schemas.microsoft.com/office/drawing/2014/main" id="{8B3517CD-F786-4206-2455-E4C3BD987425}"/>
              </a:ext>
            </a:extLst>
          </p:cNvPr>
          <p:cNvSpPr>
            <a:spLocks noGrp="1"/>
          </p:cNvSpPr>
          <p:nvPr>
            <p:ph type="body" sz="quarter" idx="12"/>
          </p:nvPr>
        </p:nvSpPr>
        <p:spPr>
          <a:xfrm>
            <a:off x="1042524"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3" name="Text Placeholder 11">
            <a:extLst>
              <a:ext uri="{FF2B5EF4-FFF2-40B4-BE49-F238E27FC236}">
                <a16:creationId xmlns:a16="http://schemas.microsoft.com/office/drawing/2014/main" id="{9978C389-1D90-6CEB-1D34-D69BF78983F7}"/>
              </a:ext>
            </a:extLst>
          </p:cNvPr>
          <p:cNvSpPr>
            <a:spLocks noGrp="1"/>
          </p:cNvSpPr>
          <p:nvPr>
            <p:ph type="body" sz="quarter" idx="13"/>
          </p:nvPr>
        </p:nvSpPr>
        <p:spPr>
          <a:xfrm>
            <a:off x="1042524"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14" name="Text Placeholder 11">
            <a:extLst>
              <a:ext uri="{FF2B5EF4-FFF2-40B4-BE49-F238E27FC236}">
                <a16:creationId xmlns:a16="http://schemas.microsoft.com/office/drawing/2014/main" id="{12B5D758-2B43-B448-79C9-1F09317F866C}"/>
              </a:ext>
            </a:extLst>
          </p:cNvPr>
          <p:cNvSpPr>
            <a:spLocks noGrp="1"/>
          </p:cNvSpPr>
          <p:nvPr>
            <p:ph type="body" sz="quarter" idx="14"/>
          </p:nvPr>
        </p:nvSpPr>
        <p:spPr>
          <a:xfrm>
            <a:off x="3627120"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5" name="Text Placeholder 11">
            <a:extLst>
              <a:ext uri="{FF2B5EF4-FFF2-40B4-BE49-F238E27FC236}">
                <a16:creationId xmlns:a16="http://schemas.microsoft.com/office/drawing/2014/main" id="{65404FC1-F068-1D2B-A3D6-59F44099DD2D}"/>
              </a:ext>
            </a:extLst>
          </p:cNvPr>
          <p:cNvSpPr>
            <a:spLocks noGrp="1"/>
          </p:cNvSpPr>
          <p:nvPr>
            <p:ph type="body" sz="quarter" idx="15"/>
          </p:nvPr>
        </p:nvSpPr>
        <p:spPr>
          <a:xfrm>
            <a:off x="3627120"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16" name="Text Placeholder 11">
            <a:extLst>
              <a:ext uri="{FF2B5EF4-FFF2-40B4-BE49-F238E27FC236}">
                <a16:creationId xmlns:a16="http://schemas.microsoft.com/office/drawing/2014/main" id="{5F0B1C4A-F0AC-3974-6F79-9CCF799976B3}"/>
              </a:ext>
            </a:extLst>
          </p:cNvPr>
          <p:cNvSpPr>
            <a:spLocks noGrp="1"/>
          </p:cNvSpPr>
          <p:nvPr>
            <p:ph type="body" sz="quarter" idx="16"/>
          </p:nvPr>
        </p:nvSpPr>
        <p:spPr>
          <a:xfrm>
            <a:off x="6096000"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7" name="Text Placeholder 11">
            <a:extLst>
              <a:ext uri="{FF2B5EF4-FFF2-40B4-BE49-F238E27FC236}">
                <a16:creationId xmlns:a16="http://schemas.microsoft.com/office/drawing/2014/main" id="{5C12C91B-3BBC-019A-22DF-DF71A287D58E}"/>
              </a:ext>
            </a:extLst>
          </p:cNvPr>
          <p:cNvSpPr>
            <a:spLocks noGrp="1"/>
          </p:cNvSpPr>
          <p:nvPr>
            <p:ph type="body" sz="quarter" idx="17"/>
          </p:nvPr>
        </p:nvSpPr>
        <p:spPr>
          <a:xfrm>
            <a:off x="6096000"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18" name="Text Placeholder 11">
            <a:extLst>
              <a:ext uri="{FF2B5EF4-FFF2-40B4-BE49-F238E27FC236}">
                <a16:creationId xmlns:a16="http://schemas.microsoft.com/office/drawing/2014/main" id="{BB3FD4C7-50B9-E37D-A077-B15D8C6DB9A4}"/>
              </a:ext>
            </a:extLst>
          </p:cNvPr>
          <p:cNvSpPr>
            <a:spLocks noGrp="1"/>
          </p:cNvSpPr>
          <p:nvPr>
            <p:ph type="body" sz="quarter" idx="18"/>
          </p:nvPr>
        </p:nvSpPr>
        <p:spPr>
          <a:xfrm>
            <a:off x="8724349"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9" name="Text Placeholder 11">
            <a:extLst>
              <a:ext uri="{FF2B5EF4-FFF2-40B4-BE49-F238E27FC236}">
                <a16:creationId xmlns:a16="http://schemas.microsoft.com/office/drawing/2014/main" id="{486092F0-1D91-8C7F-EEFE-A7D79FF89C19}"/>
              </a:ext>
            </a:extLst>
          </p:cNvPr>
          <p:cNvSpPr>
            <a:spLocks noGrp="1"/>
          </p:cNvSpPr>
          <p:nvPr>
            <p:ph type="body" sz="quarter" idx="19"/>
          </p:nvPr>
        </p:nvSpPr>
        <p:spPr>
          <a:xfrm>
            <a:off x="8724349"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21" name="Picture Placeholder 20">
            <a:extLst>
              <a:ext uri="{FF2B5EF4-FFF2-40B4-BE49-F238E27FC236}">
                <a16:creationId xmlns:a16="http://schemas.microsoft.com/office/drawing/2014/main" id="{8D38BBA9-DB40-81D9-4D13-4351576F9FD3}"/>
              </a:ext>
            </a:extLst>
          </p:cNvPr>
          <p:cNvSpPr>
            <a:spLocks noGrp="1"/>
          </p:cNvSpPr>
          <p:nvPr>
            <p:ph type="pic" sz="quarter" idx="20"/>
          </p:nvPr>
        </p:nvSpPr>
        <p:spPr>
          <a:xfrm>
            <a:off x="1399285"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
        <p:nvSpPr>
          <p:cNvPr id="22" name="Picture Placeholder 20">
            <a:extLst>
              <a:ext uri="{FF2B5EF4-FFF2-40B4-BE49-F238E27FC236}">
                <a16:creationId xmlns:a16="http://schemas.microsoft.com/office/drawing/2014/main" id="{D4E44748-5631-A2C7-ADA1-FB2707923EE2}"/>
              </a:ext>
            </a:extLst>
          </p:cNvPr>
          <p:cNvSpPr>
            <a:spLocks noGrp="1"/>
          </p:cNvSpPr>
          <p:nvPr>
            <p:ph type="pic" sz="quarter" idx="21"/>
          </p:nvPr>
        </p:nvSpPr>
        <p:spPr>
          <a:xfrm>
            <a:off x="3946787"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
        <p:nvSpPr>
          <p:cNvPr id="23" name="Picture Placeholder 20">
            <a:extLst>
              <a:ext uri="{FF2B5EF4-FFF2-40B4-BE49-F238E27FC236}">
                <a16:creationId xmlns:a16="http://schemas.microsoft.com/office/drawing/2014/main" id="{8A56F66F-909F-8F64-B021-9820EB3F6B67}"/>
              </a:ext>
            </a:extLst>
          </p:cNvPr>
          <p:cNvSpPr>
            <a:spLocks noGrp="1"/>
          </p:cNvSpPr>
          <p:nvPr>
            <p:ph type="pic" sz="quarter" idx="22"/>
          </p:nvPr>
        </p:nvSpPr>
        <p:spPr>
          <a:xfrm>
            <a:off x="6498717"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
        <p:nvSpPr>
          <p:cNvPr id="24" name="Picture Placeholder 20">
            <a:extLst>
              <a:ext uri="{FF2B5EF4-FFF2-40B4-BE49-F238E27FC236}">
                <a16:creationId xmlns:a16="http://schemas.microsoft.com/office/drawing/2014/main" id="{EB90D275-5951-BAE0-8859-71B60C946087}"/>
              </a:ext>
            </a:extLst>
          </p:cNvPr>
          <p:cNvSpPr>
            <a:spLocks noGrp="1"/>
          </p:cNvSpPr>
          <p:nvPr>
            <p:ph type="pic" sz="quarter" idx="23"/>
          </p:nvPr>
        </p:nvSpPr>
        <p:spPr>
          <a:xfrm>
            <a:off x="9085537"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Tree>
    <p:extLst>
      <p:ext uri="{BB962C8B-B14F-4D97-AF65-F5344CB8AC3E}">
        <p14:creationId xmlns:p14="http://schemas.microsoft.com/office/powerpoint/2010/main" val="3784201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3CF1AC86-4E83-EED8-9FB5-635710111D45}"/>
              </a:ext>
            </a:extLst>
          </p:cNvPr>
          <p:cNvSpPr/>
          <p:nvPr userDrawn="1"/>
        </p:nvSpPr>
        <p:spPr>
          <a:xfrm flipH="1">
            <a:off x="1704107" y="4055522"/>
            <a:ext cx="1231495" cy="1231495"/>
          </a:xfrm>
          <a:prstGeom prst="ellipse">
            <a:avLst/>
          </a:prstGeom>
          <a:gradFill flip="none" rotWithShape="1">
            <a:gsLst>
              <a:gs pos="18000">
                <a:schemeClr val="accent3"/>
              </a:gs>
              <a:gs pos="52000">
                <a:schemeClr val="accent5">
                  <a:alpha val="69515"/>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803E890B-5D84-F4A6-E963-051A1C52577D}"/>
              </a:ext>
            </a:extLst>
          </p:cNvPr>
          <p:cNvSpPr/>
          <p:nvPr userDrawn="1"/>
        </p:nvSpPr>
        <p:spPr>
          <a:xfrm flipH="1">
            <a:off x="4228381" y="1853643"/>
            <a:ext cx="1231495" cy="1231495"/>
          </a:xfrm>
          <a:prstGeom prst="ellipse">
            <a:avLst/>
          </a:prstGeom>
          <a:gradFill flip="none" rotWithShape="1">
            <a:gsLst>
              <a:gs pos="18000">
                <a:schemeClr val="accent3"/>
              </a:gs>
              <a:gs pos="52000">
                <a:schemeClr val="accent5">
                  <a:alpha val="69515"/>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CA321B0B-6EF1-E460-8E13-3BBE774FA148}"/>
              </a:ext>
            </a:extLst>
          </p:cNvPr>
          <p:cNvSpPr/>
          <p:nvPr userDrawn="1"/>
        </p:nvSpPr>
        <p:spPr>
          <a:xfrm flipH="1">
            <a:off x="6752655" y="4055275"/>
            <a:ext cx="1231495" cy="1231495"/>
          </a:xfrm>
          <a:prstGeom prst="ellipse">
            <a:avLst/>
          </a:prstGeom>
          <a:gradFill flip="none" rotWithShape="1">
            <a:gsLst>
              <a:gs pos="18000">
                <a:schemeClr val="accent3"/>
              </a:gs>
              <a:gs pos="52000">
                <a:schemeClr val="accent5">
                  <a:alpha val="69515"/>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898AB146-30D1-CD59-5D88-5097CF8561D1}"/>
              </a:ext>
            </a:extLst>
          </p:cNvPr>
          <p:cNvSpPr/>
          <p:nvPr userDrawn="1"/>
        </p:nvSpPr>
        <p:spPr>
          <a:xfrm flipH="1">
            <a:off x="9280950" y="4066155"/>
            <a:ext cx="1231495" cy="1231495"/>
          </a:xfrm>
          <a:prstGeom prst="ellipse">
            <a:avLst/>
          </a:prstGeom>
          <a:gradFill flip="none" rotWithShape="1">
            <a:gsLst>
              <a:gs pos="0">
                <a:schemeClr val="accent1"/>
              </a:gs>
              <a:gs pos="77000">
                <a:schemeClr val="accent6">
                  <a:alpha val="69284"/>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FE52614-CC2D-3550-FDBA-9D7D76ED0F72}"/>
              </a:ext>
            </a:extLst>
          </p:cNvPr>
          <p:cNvSpPr/>
          <p:nvPr userDrawn="1"/>
        </p:nvSpPr>
        <p:spPr>
          <a:xfrm flipH="1">
            <a:off x="4228381" y="4056366"/>
            <a:ext cx="1231495" cy="1231495"/>
          </a:xfrm>
          <a:prstGeom prst="ellipse">
            <a:avLst/>
          </a:prstGeom>
          <a:gradFill flip="none" rotWithShape="1">
            <a:gsLst>
              <a:gs pos="0">
                <a:schemeClr val="accent1"/>
              </a:gs>
              <a:gs pos="77000">
                <a:schemeClr val="accent6">
                  <a:alpha val="69284"/>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D19BEA3C-B965-CC70-315C-7C531CD7AA4A}"/>
              </a:ext>
            </a:extLst>
          </p:cNvPr>
          <p:cNvSpPr/>
          <p:nvPr userDrawn="1"/>
        </p:nvSpPr>
        <p:spPr>
          <a:xfrm flipH="1">
            <a:off x="9276929" y="1861862"/>
            <a:ext cx="1231495" cy="1231495"/>
          </a:xfrm>
          <a:prstGeom prst="ellipse">
            <a:avLst/>
          </a:prstGeom>
          <a:gradFill flip="none" rotWithShape="1">
            <a:gsLst>
              <a:gs pos="18000">
                <a:schemeClr val="accent3"/>
              </a:gs>
              <a:gs pos="52000">
                <a:schemeClr val="accent5">
                  <a:alpha val="69515"/>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DBCCE6E9-C40E-A684-457C-F08C974BD59F}"/>
              </a:ext>
            </a:extLst>
          </p:cNvPr>
          <p:cNvSpPr/>
          <p:nvPr userDrawn="1"/>
        </p:nvSpPr>
        <p:spPr>
          <a:xfrm flipH="1">
            <a:off x="6752655" y="1855810"/>
            <a:ext cx="1231495" cy="1231495"/>
          </a:xfrm>
          <a:prstGeom prst="ellipse">
            <a:avLst/>
          </a:prstGeom>
          <a:gradFill flip="none" rotWithShape="1">
            <a:gsLst>
              <a:gs pos="0">
                <a:schemeClr val="accent1"/>
              </a:gs>
              <a:gs pos="77000">
                <a:schemeClr val="accent6">
                  <a:alpha val="69284"/>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E9B5F0D0-ABA3-5B0F-77C9-C5B64A613F84}"/>
              </a:ext>
            </a:extLst>
          </p:cNvPr>
          <p:cNvSpPr/>
          <p:nvPr userDrawn="1"/>
        </p:nvSpPr>
        <p:spPr>
          <a:xfrm flipH="1">
            <a:off x="1692043" y="1846020"/>
            <a:ext cx="1231495" cy="1231495"/>
          </a:xfrm>
          <a:prstGeom prst="ellipse">
            <a:avLst/>
          </a:prstGeom>
          <a:gradFill>
            <a:gsLst>
              <a:gs pos="0">
                <a:schemeClr val="accent1"/>
              </a:gs>
              <a:gs pos="77000">
                <a:schemeClr val="accent6">
                  <a:alpha val="69284"/>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4515CD9-7B09-FB25-0368-96365B9DD51C}"/>
              </a:ext>
            </a:extLst>
          </p:cNvPr>
          <p:cNvSpPr>
            <a:spLocks noGrp="1"/>
          </p:cNvSpPr>
          <p:nvPr>
            <p:ph type="title"/>
          </p:nvPr>
        </p:nvSpPr>
        <p:spPr>
          <a:xfrm>
            <a:off x="1656588" y="338328"/>
            <a:ext cx="8878824" cy="1069848"/>
          </a:xfrm>
        </p:spPr>
        <p:txBody>
          <a:bodyPr anchor="b"/>
          <a:lstStyle>
            <a:lvl1pPr algn="ctr">
              <a:defRPr/>
            </a:lvl1pPr>
          </a:lstStyle>
          <a:p>
            <a:r>
              <a:rPr lang="en-US"/>
              <a:t>Click to edit Master title style</a:t>
            </a:r>
          </a:p>
        </p:txBody>
      </p:sp>
      <p:sp>
        <p:nvSpPr>
          <p:cNvPr id="3" name="Footer Placeholder 2">
            <a:extLst>
              <a:ext uri="{FF2B5EF4-FFF2-40B4-BE49-F238E27FC236}">
                <a16:creationId xmlns:a16="http://schemas.microsoft.com/office/drawing/2014/main" id="{6DC6BE5A-F1AC-214F-638D-C6C21E51BFB2}"/>
              </a:ext>
            </a:extLst>
          </p:cNvPr>
          <p:cNvSpPr>
            <a:spLocks noGrp="1"/>
          </p:cNvSpPr>
          <p:nvPr>
            <p:ph type="ftr" sz="quarter" idx="10"/>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0AB127D4-BE09-1C43-0562-195F20C8A05C}"/>
              </a:ext>
            </a:extLst>
          </p:cNvPr>
          <p:cNvSpPr>
            <a:spLocks noGrp="1"/>
          </p:cNvSpPr>
          <p:nvPr>
            <p:ph type="sldNum" sz="quarter" idx="11"/>
          </p:nvPr>
        </p:nvSpPr>
        <p:spPr/>
        <p:txBody>
          <a:bodyPr/>
          <a:lstStyle/>
          <a:p>
            <a:fld id="{294A09A9-5501-47C1-A89A-A340965A2BE2}" type="slidenum">
              <a:rPr lang="en-US" smtClean="0"/>
              <a:pPr/>
              <a:t>‹#›</a:t>
            </a:fld>
            <a:endParaRPr lang="en-US" dirty="0"/>
          </a:p>
        </p:txBody>
      </p:sp>
      <p:sp>
        <p:nvSpPr>
          <p:cNvPr id="12" name="Text Placeholder 11">
            <a:extLst>
              <a:ext uri="{FF2B5EF4-FFF2-40B4-BE49-F238E27FC236}">
                <a16:creationId xmlns:a16="http://schemas.microsoft.com/office/drawing/2014/main" id="{8B3517CD-F786-4206-2455-E4C3BD987425}"/>
              </a:ext>
            </a:extLst>
          </p:cNvPr>
          <p:cNvSpPr>
            <a:spLocks noGrp="1"/>
          </p:cNvSpPr>
          <p:nvPr>
            <p:ph type="body" sz="quarter" idx="12"/>
          </p:nvPr>
        </p:nvSpPr>
        <p:spPr>
          <a:xfrm>
            <a:off x="1176854"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3" name="Text Placeholder 11">
            <a:extLst>
              <a:ext uri="{FF2B5EF4-FFF2-40B4-BE49-F238E27FC236}">
                <a16:creationId xmlns:a16="http://schemas.microsoft.com/office/drawing/2014/main" id="{9978C389-1D90-6CEB-1D34-D69BF78983F7}"/>
              </a:ext>
            </a:extLst>
          </p:cNvPr>
          <p:cNvSpPr>
            <a:spLocks noGrp="1"/>
          </p:cNvSpPr>
          <p:nvPr>
            <p:ph type="body" sz="quarter" idx="13"/>
          </p:nvPr>
        </p:nvSpPr>
        <p:spPr>
          <a:xfrm>
            <a:off x="1176854"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14" name="Text Placeholder 11">
            <a:extLst>
              <a:ext uri="{FF2B5EF4-FFF2-40B4-BE49-F238E27FC236}">
                <a16:creationId xmlns:a16="http://schemas.microsoft.com/office/drawing/2014/main" id="{12B5D758-2B43-B448-79C9-1F09317F866C}"/>
              </a:ext>
            </a:extLst>
          </p:cNvPr>
          <p:cNvSpPr>
            <a:spLocks noGrp="1"/>
          </p:cNvSpPr>
          <p:nvPr>
            <p:ph type="body" sz="quarter" idx="14"/>
          </p:nvPr>
        </p:nvSpPr>
        <p:spPr>
          <a:xfrm>
            <a:off x="3701128"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5" name="Text Placeholder 11">
            <a:extLst>
              <a:ext uri="{FF2B5EF4-FFF2-40B4-BE49-F238E27FC236}">
                <a16:creationId xmlns:a16="http://schemas.microsoft.com/office/drawing/2014/main" id="{65404FC1-F068-1D2B-A3D6-59F44099DD2D}"/>
              </a:ext>
            </a:extLst>
          </p:cNvPr>
          <p:cNvSpPr>
            <a:spLocks noGrp="1"/>
          </p:cNvSpPr>
          <p:nvPr>
            <p:ph type="body" sz="quarter" idx="15"/>
          </p:nvPr>
        </p:nvSpPr>
        <p:spPr>
          <a:xfrm>
            <a:off x="3701128"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16" name="Text Placeholder 11">
            <a:extLst>
              <a:ext uri="{FF2B5EF4-FFF2-40B4-BE49-F238E27FC236}">
                <a16:creationId xmlns:a16="http://schemas.microsoft.com/office/drawing/2014/main" id="{5F0B1C4A-F0AC-3974-6F79-9CCF799976B3}"/>
              </a:ext>
            </a:extLst>
          </p:cNvPr>
          <p:cNvSpPr>
            <a:spLocks noGrp="1"/>
          </p:cNvSpPr>
          <p:nvPr>
            <p:ph type="body" sz="quarter" idx="16"/>
          </p:nvPr>
        </p:nvSpPr>
        <p:spPr>
          <a:xfrm>
            <a:off x="6225402"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7" name="Text Placeholder 11">
            <a:extLst>
              <a:ext uri="{FF2B5EF4-FFF2-40B4-BE49-F238E27FC236}">
                <a16:creationId xmlns:a16="http://schemas.microsoft.com/office/drawing/2014/main" id="{5C12C91B-3BBC-019A-22DF-DF71A287D58E}"/>
              </a:ext>
            </a:extLst>
          </p:cNvPr>
          <p:cNvSpPr>
            <a:spLocks noGrp="1"/>
          </p:cNvSpPr>
          <p:nvPr>
            <p:ph type="body" sz="quarter" idx="17"/>
          </p:nvPr>
        </p:nvSpPr>
        <p:spPr>
          <a:xfrm>
            <a:off x="6225402"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18" name="Text Placeholder 11">
            <a:extLst>
              <a:ext uri="{FF2B5EF4-FFF2-40B4-BE49-F238E27FC236}">
                <a16:creationId xmlns:a16="http://schemas.microsoft.com/office/drawing/2014/main" id="{BB3FD4C7-50B9-E37D-A077-B15D8C6DB9A4}"/>
              </a:ext>
            </a:extLst>
          </p:cNvPr>
          <p:cNvSpPr>
            <a:spLocks noGrp="1"/>
          </p:cNvSpPr>
          <p:nvPr>
            <p:ph type="body" sz="quarter" idx="18"/>
          </p:nvPr>
        </p:nvSpPr>
        <p:spPr>
          <a:xfrm>
            <a:off x="8749676"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9" name="Text Placeholder 11">
            <a:extLst>
              <a:ext uri="{FF2B5EF4-FFF2-40B4-BE49-F238E27FC236}">
                <a16:creationId xmlns:a16="http://schemas.microsoft.com/office/drawing/2014/main" id="{486092F0-1D91-8C7F-EEFE-A7D79FF89C19}"/>
              </a:ext>
            </a:extLst>
          </p:cNvPr>
          <p:cNvSpPr>
            <a:spLocks noGrp="1"/>
          </p:cNvSpPr>
          <p:nvPr>
            <p:ph type="body" sz="quarter" idx="19"/>
          </p:nvPr>
        </p:nvSpPr>
        <p:spPr>
          <a:xfrm>
            <a:off x="8749676"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21" name="Picture Placeholder 20">
            <a:extLst>
              <a:ext uri="{FF2B5EF4-FFF2-40B4-BE49-F238E27FC236}">
                <a16:creationId xmlns:a16="http://schemas.microsoft.com/office/drawing/2014/main" id="{8D38BBA9-DB40-81D9-4D13-4351576F9FD3}"/>
              </a:ext>
            </a:extLst>
          </p:cNvPr>
          <p:cNvSpPr>
            <a:spLocks noGrp="1"/>
          </p:cNvSpPr>
          <p:nvPr>
            <p:ph type="pic" sz="quarter" idx="20"/>
          </p:nvPr>
        </p:nvSpPr>
        <p:spPr>
          <a:xfrm>
            <a:off x="1782010"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2" name="Picture Placeholder 20">
            <a:extLst>
              <a:ext uri="{FF2B5EF4-FFF2-40B4-BE49-F238E27FC236}">
                <a16:creationId xmlns:a16="http://schemas.microsoft.com/office/drawing/2014/main" id="{D4E44748-5631-A2C7-ADA1-FB2707923EE2}"/>
              </a:ext>
            </a:extLst>
          </p:cNvPr>
          <p:cNvSpPr>
            <a:spLocks noGrp="1"/>
          </p:cNvSpPr>
          <p:nvPr>
            <p:ph type="pic" sz="quarter" idx="21"/>
          </p:nvPr>
        </p:nvSpPr>
        <p:spPr>
          <a:xfrm>
            <a:off x="4318348"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3" name="Picture Placeholder 20">
            <a:extLst>
              <a:ext uri="{FF2B5EF4-FFF2-40B4-BE49-F238E27FC236}">
                <a16:creationId xmlns:a16="http://schemas.microsoft.com/office/drawing/2014/main" id="{8A56F66F-909F-8F64-B021-9820EB3F6B67}"/>
              </a:ext>
            </a:extLst>
          </p:cNvPr>
          <p:cNvSpPr>
            <a:spLocks noGrp="1"/>
          </p:cNvSpPr>
          <p:nvPr>
            <p:ph type="pic" sz="quarter" idx="22"/>
          </p:nvPr>
        </p:nvSpPr>
        <p:spPr>
          <a:xfrm>
            <a:off x="6842622"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4" name="Picture Placeholder 20">
            <a:extLst>
              <a:ext uri="{FF2B5EF4-FFF2-40B4-BE49-F238E27FC236}">
                <a16:creationId xmlns:a16="http://schemas.microsoft.com/office/drawing/2014/main" id="{EB90D275-5951-BAE0-8859-71B60C946087}"/>
              </a:ext>
            </a:extLst>
          </p:cNvPr>
          <p:cNvSpPr>
            <a:spLocks noGrp="1"/>
          </p:cNvSpPr>
          <p:nvPr>
            <p:ph type="pic" sz="quarter" idx="23"/>
          </p:nvPr>
        </p:nvSpPr>
        <p:spPr>
          <a:xfrm>
            <a:off x="9366896"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9" name="Picture Placeholder 20">
            <a:extLst>
              <a:ext uri="{FF2B5EF4-FFF2-40B4-BE49-F238E27FC236}">
                <a16:creationId xmlns:a16="http://schemas.microsoft.com/office/drawing/2014/main" id="{BA9EB14D-8336-06B5-51E3-FBCAF00F1F25}"/>
              </a:ext>
            </a:extLst>
          </p:cNvPr>
          <p:cNvSpPr>
            <a:spLocks noGrp="1"/>
          </p:cNvSpPr>
          <p:nvPr>
            <p:ph type="pic" sz="quarter" idx="24"/>
          </p:nvPr>
        </p:nvSpPr>
        <p:spPr>
          <a:xfrm>
            <a:off x="1794074" y="4145489"/>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0" name="Picture Placeholder 20">
            <a:extLst>
              <a:ext uri="{FF2B5EF4-FFF2-40B4-BE49-F238E27FC236}">
                <a16:creationId xmlns:a16="http://schemas.microsoft.com/office/drawing/2014/main" id="{A1E65D12-1094-78B5-B37A-A03576991D1D}"/>
              </a:ext>
            </a:extLst>
          </p:cNvPr>
          <p:cNvSpPr>
            <a:spLocks noGrp="1"/>
          </p:cNvSpPr>
          <p:nvPr>
            <p:ph type="pic" sz="quarter" idx="25"/>
          </p:nvPr>
        </p:nvSpPr>
        <p:spPr>
          <a:xfrm>
            <a:off x="4318348" y="4146333"/>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1" name="Picture Placeholder 20">
            <a:extLst>
              <a:ext uri="{FF2B5EF4-FFF2-40B4-BE49-F238E27FC236}">
                <a16:creationId xmlns:a16="http://schemas.microsoft.com/office/drawing/2014/main" id="{6ABE5CEC-34A4-CD5D-FA0D-D675A87984F5}"/>
              </a:ext>
            </a:extLst>
          </p:cNvPr>
          <p:cNvSpPr>
            <a:spLocks noGrp="1"/>
          </p:cNvSpPr>
          <p:nvPr>
            <p:ph type="pic" sz="quarter" idx="26"/>
          </p:nvPr>
        </p:nvSpPr>
        <p:spPr>
          <a:xfrm>
            <a:off x="6842622" y="4145242"/>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2" name="Picture Placeholder 20">
            <a:extLst>
              <a:ext uri="{FF2B5EF4-FFF2-40B4-BE49-F238E27FC236}">
                <a16:creationId xmlns:a16="http://schemas.microsoft.com/office/drawing/2014/main" id="{5DA945B5-3444-7CAC-AA4A-55B04D039824}"/>
              </a:ext>
            </a:extLst>
          </p:cNvPr>
          <p:cNvSpPr>
            <a:spLocks noGrp="1"/>
          </p:cNvSpPr>
          <p:nvPr>
            <p:ph type="pic" sz="quarter" idx="27"/>
          </p:nvPr>
        </p:nvSpPr>
        <p:spPr>
          <a:xfrm>
            <a:off x="9370917" y="4156122"/>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3" name="Text Placeholder 11">
            <a:extLst>
              <a:ext uri="{FF2B5EF4-FFF2-40B4-BE49-F238E27FC236}">
                <a16:creationId xmlns:a16="http://schemas.microsoft.com/office/drawing/2014/main" id="{CB0DA5B5-9C84-7B23-EE8E-CEA555CD808E}"/>
              </a:ext>
            </a:extLst>
          </p:cNvPr>
          <p:cNvSpPr>
            <a:spLocks noGrp="1"/>
          </p:cNvSpPr>
          <p:nvPr>
            <p:ph type="body" sz="quarter" idx="28"/>
          </p:nvPr>
        </p:nvSpPr>
        <p:spPr>
          <a:xfrm>
            <a:off x="1176854"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34" name="Text Placeholder 11">
            <a:extLst>
              <a:ext uri="{FF2B5EF4-FFF2-40B4-BE49-F238E27FC236}">
                <a16:creationId xmlns:a16="http://schemas.microsoft.com/office/drawing/2014/main" id="{99C62621-0080-5CDD-E5DD-2FCF2D548CEB}"/>
              </a:ext>
            </a:extLst>
          </p:cNvPr>
          <p:cNvSpPr>
            <a:spLocks noGrp="1"/>
          </p:cNvSpPr>
          <p:nvPr>
            <p:ph type="body" sz="quarter" idx="29"/>
          </p:nvPr>
        </p:nvSpPr>
        <p:spPr>
          <a:xfrm>
            <a:off x="1176854"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35" name="Text Placeholder 11">
            <a:extLst>
              <a:ext uri="{FF2B5EF4-FFF2-40B4-BE49-F238E27FC236}">
                <a16:creationId xmlns:a16="http://schemas.microsoft.com/office/drawing/2014/main" id="{B69DDE47-632B-987E-545E-BAB200D374ED}"/>
              </a:ext>
            </a:extLst>
          </p:cNvPr>
          <p:cNvSpPr>
            <a:spLocks noGrp="1"/>
          </p:cNvSpPr>
          <p:nvPr>
            <p:ph type="body" sz="quarter" idx="30"/>
          </p:nvPr>
        </p:nvSpPr>
        <p:spPr>
          <a:xfrm>
            <a:off x="3701128"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36" name="Text Placeholder 11">
            <a:extLst>
              <a:ext uri="{FF2B5EF4-FFF2-40B4-BE49-F238E27FC236}">
                <a16:creationId xmlns:a16="http://schemas.microsoft.com/office/drawing/2014/main" id="{A165DCBF-4EFD-7181-68BA-1625AC1C0D5F}"/>
              </a:ext>
            </a:extLst>
          </p:cNvPr>
          <p:cNvSpPr>
            <a:spLocks noGrp="1"/>
          </p:cNvSpPr>
          <p:nvPr>
            <p:ph type="body" sz="quarter" idx="31"/>
          </p:nvPr>
        </p:nvSpPr>
        <p:spPr>
          <a:xfrm>
            <a:off x="3701128"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37" name="Text Placeholder 11">
            <a:extLst>
              <a:ext uri="{FF2B5EF4-FFF2-40B4-BE49-F238E27FC236}">
                <a16:creationId xmlns:a16="http://schemas.microsoft.com/office/drawing/2014/main" id="{3C7ECA2F-9EC3-26BD-B424-ECE80473DF37}"/>
              </a:ext>
            </a:extLst>
          </p:cNvPr>
          <p:cNvSpPr>
            <a:spLocks noGrp="1"/>
          </p:cNvSpPr>
          <p:nvPr>
            <p:ph type="body" sz="quarter" idx="32"/>
          </p:nvPr>
        </p:nvSpPr>
        <p:spPr>
          <a:xfrm>
            <a:off x="6225402"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38" name="Text Placeholder 11">
            <a:extLst>
              <a:ext uri="{FF2B5EF4-FFF2-40B4-BE49-F238E27FC236}">
                <a16:creationId xmlns:a16="http://schemas.microsoft.com/office/drawing/2014/main" id="{C9535F99-6134-8D03-FFEE-D1B3E007F2CC}"/>
              </a:ext>
            </a:extLst>
          </p:cNvPr>
          <p:cNvSpPr>
            <a:spLocks noGrp="1"/>
          </p:cNvSpPr>
          <p:nvPr>
            <p:ph type="body" sz="quarter" idx="33"/>
          </p:nvPr>
        </p:nvSpPr>
        <p:spPr>
          <a:xfrm>
            <a:off x="6225402"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39" name="Text Placeholder 11">
            <a:extLst>
              <a:ext uri="{FF2B5EF4-FFF2-40B4-BE49-F238E27FC236}">
                <a16:creationId xmlns:a16="http://schemas.microsoft.com/office/drawing/2014/main" id="{163BD863-99E7-C7C4-4762-8C168574E9A8}"/>
              </a:ext>
            </a:extLst>
          </p:cNvPr>
          <p:cNvSpPr>
            <a:spLocks noGrp="1"/>
          </p:cNvSpPr>
          <p:nvPr>
            <p:ph type="body" sz="quarter" idx="34"/>
          </p:nvPr>
        </p:nvSpPr>
        <p:spPr>
          <a:xfrm>
            <a:off x="8749676"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40" name="Text Placeholder 11">
            <a:extLst>
              <a:ext uri="{FF2B5EF4-FFF2-40B4-BE49-F238E27FC236}">
                <a16:creationId xmlns:a16="http://schemas.microsoft.com/office/drawing/2014/main" id="{63678AE5-B810-D5BE-40B5-888AF4473157}"/>
              </a:ext>
            </a:extLst>
          </p:cNvPr>
          <p:cNvSpPr>
            <a:spLocks noGrp="1"/>
          </p:cNvSpPr>
          <p:nvPr>
            <p:ph type="body" sz="quarter" idx="35"/>
          </p:nvPr>
        </p:nvSpPr>
        <p:spPr>
          <a:xfrm>
            <a:off x="8749676"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Tree>
    <p:extLst>
      <p:ext uri="{BB962C8B-B14F-4D97-AF65-F5344CB8AC3E}">
        <p14:creationId xmlns:p14="http://schemas.microsoft.com/office/powerpoint/2010/main" val="6345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Summary">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FF4F2FF2-B2D0-EAB9-0059-1E59CFF27936}"/>
              </a:ext>
            </a:extLst>
          </p:cNvPr>
          <p:cNvSpPr/>
          <p:nvPr userDrawn="1"/>
        </p:nvSpPr>
        <p:spPr>
          <a:xfrm>
            <a:off x="0" y="3079989"/>
            <a:ext cx="4744043" cy="3778013"/>
          </a:xfrm>
          <a:custGeom>
            <a:avLst/>
            <a:gdLst>
              <a:gd name="connsiteX0" fmla="*/ 552680 w 4744043"/>
              <a:gd name="connsiteY0" fmla="*/ 2 h 3778013"/>
              <a:gd name="connsiteX1" fmla="*/ 3368067 w 4744043"/>
              <a:gd name="connsiteY1" fmla="*/ 2076456 h 3778013"/>
              <a:gd name="connsiteX2" fmla="*/ 4603294 w 4744043"/>
              <a:gd name="connsiteY2" fmla="*/ 3641510 h 3778013"/>
              <a:gd name="connsiteX3" fmla="*/ 4744043 w 4744043"/>
              <a:gd name="connsiteY3" fmla="*/ 3778013 h 3778013"/>
              <a:gd name="connsiteX4" fmla="*/ 0 w 4744043"/>
              <a:gd name="connsiteY4" fmla="*/ 3778013 h 3778013"/>
              <a:gd name="connsiteX5" fmla="*/ 0 w 4744043"/>
              <a:gd name="connsiteY5" fmla="*/ 73323 h 3778013"/>
              <a:gd name="connsiteX6" fmla="*/ 163773 w 4744043"/>
              <a:gd name="connsiteY6" fmla="*/ 34335 h 3778013"/>
              <a:gd name="connsiteX7" fmla="*/ 552680 w 4744043"/>
              <a:gd name="connsiteY7" fmla="*/ 2 h 3778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4043" h="3778013">
                <a:moveTo>
                  <a:pt x="552680" y="2"/>
                </a:moveTo>
                <a:cubicBezTo>
                  <a:pt x="1474475" y="1086"/>
                  <a:pt x="2486209" y="585872"/>
                  <a:pt x="3368067" y="2076456"/>
                </a:cubicBezTo>
                <a:cubicBezTo>
                  <a:pt x="3678455" y="2598086"/>
                  <a:pt x="4104379" y="3133243"/>
                  <a:pt x="4603294" y="3641510"/>
                </a:cubicBezTo>
                <a:lnTo>
                  <a:pt x="4744043" y="3778013"/>
                </a:lnTo>
                <a:lnTo>
                  <a:pt x="0" y="3778013"/>
                </a:lnTo>
                <a:lnTo>
                  <a:pt x="0" y="73323"/>
                </a:lnTo>
                <a:lnTo>
                  <a:pt x="163773" y="34335"/>
                </a:lnTo>
                <a:cubicBezTo>
                  <a:pt x="291146" y="11604"/>
                  <a:pt x="420996" y="-154"/>
                  <a:pt x="552680" y="2"/>
                </a:cubicBezTo>
                <a:close/>
              </a:path>
            </a:pathLst>
          </a:custGeom>
          <a:gradFill flip="none" rotWithShape="1">
            <a:gsLst>
              <a:gs pos="41000">
                <a:schemeClr val="accent3">
                  <a:lumMod val="25000"/>
                  <a:alpha val="67969"/>
                </a:schemeClr>
              </a:gs>
              <a:gs pos="100000">
                <a:schemeClr val="accent2">
                  <a:alpha val="29022"/>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9" name="Freeform: Shape 18">
            <a:extLst>
              <a:ext uri="{FF2B5EF4-FFF2-40B4-BE49-F238E27FC236}">
                <a16:creationId xmlns:a16="http://schemas.microsoft.com/office/drawing/2014/main" id="{8B193F7C-DAB3-79A0-9B6F-012F23BAF8BD}"/>
              </a:ext>
            </a:extLst>
          </p:cNvPr>
          <p:cNvSpPr/>
          <p:nvPr userDrawn="1"/>
        </p:nvSpPr>
        <p:spPr>
          <a:xfrm>
            <a:off x="1" y="0"/>
            <a:ext cx="6552595" cy="3112082"/>
          </a:xfrm>
          <a:custGeom>
            <a:avLst/>
            <a:gdLst>
              <a:gd name="connsiteX0" fmla="*/ 6552595 w 6552595"/>
              <a:gd name="connsiteY0" fmla="*/ 0 h 3112082"/>
              <a:gd name="connsiteX1" fmla="*/ 6479403 w 6552595"/>
              <a:gd name="connsiteY1" fmla="*/ 116338 h 3112082"/>
              <a:gd name="connsiteX2" fmla="*/ 4627940 w 6552595"/>
              <a:gd name="connsiteY2" fmla="*/ 645238 h 3112082"/>
              <a:gd name="connsiteX3" fmla="*/ 631580 w 6552595"/>
              <a:gd name="connsiteY3" fmla="*/ 1915852 h 3112082"/>
              <a:gd name="connsiteX4" fmla="*/ 46252 w 6552595"/>
              <a:gd name="connsiteY4" fmla="*/ 2980209 h 3112082"/>
              <a:gd name="connsiteX5" fmla="*/ 0 w 6552595"/>
              <a:gd name="connsiteY5" fmla="*/ 3112082 h 3112082"/>
              <a:gd name="connsiteX6" fmla="*/ 0 w 6552595"/>
              <a:gd name="connsiteY6" fmla="*/ 1037361 h 3112082"/>
              <a:gd name="connsiteX7" fmla="*/ 0 w 6552595"/>
              <a:gd name="connsiteY7" fmla="*/ 0 h 3112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52595" h="3112082">
                <a:moveTo>
                  <a:pt x="6552595" y="0"/>
                </a:moveTo>
                <a:lnTo>
                  <a:pt x="6479403" y="116338"/>
                </a:lnTo>
                <a:cubicBezTo>
                  <a:pt x="6181653" y="532833"/>
                  <a:pt x="5587528" y="785625"/>
                  <a:pt x="4627940" y="645238"/>
                </a:cubicBezTo>
                <a:cubicBezTo>
                  <a:pt x="3343367" y="460619"/>
                  <a:pt x="1347900" y="971915"/>
                  <a:pt x="631580" y="1915852"/>
                </a:cubicBezTo>
                <a:cubicBezTo>
                  <a:pt x="407731" y="2210834"/>
                  <a:pt x="204970" y="2565624"/>
                  <a:pt x="46252" y="2980209"/>
                </a:cubicBezTo>
                <a:lnTo>
                  <a:pt x="0" y="3112082"/>
                </a:lnTo>
                <a:lnTo>
                  <a:pt x="0" y="1037361"/>
                </a:lnTo>
                <a:lnTo>
                  <a:pt x="0" y="0"/>
                </a:lnTo>
                <a:close/>
              </a:path>
            </a:pathLst>
          </a:custGeom>
          <a:gradFill flip="none" rotWithShape="1">
            <a:gsLst>
              <a:gs pos="76000">
                <a:schemeClr val="accent3">
                  <a:lumMod val="25000"/>
                </a:schemeClr>
              </a:gs>
              <a:gs pos="0">
                <a:schemeClr val="accent1">
                  <a:alpha val="56738"/>
                </a:schemeClr>
              </a:gs>
            </a:gsLst>
            <a:path path="circle">
              <a:fillToRect l="100000" b="100000"/>
            </a:path>
            <a:tileRect t="-100000" r="-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4" name="Freeform: Shape 13">
            <a:extLst>
              <a:ext uri="{FF2B5EF4-FFF2-40B4-BE49-F238E27FC236}">
                <a16:creationId xmlns:a16="http://schemas.microsoft.com/office/drawing/2014/main" id="{D9D045F5-266F-9ADF-9692-2DA7DB16DFFE}"/>
              </a:ext>
            </a:extLst>
          </p:cNvPr>
          <p:cNvSpPr/>
          <p:nvPr userDrawn="1"/>
        </p:nvSpPr>
        <p:spPr>
          <a:xfrm>
            <a:off x="10269564" y="0"/>
            <a:ext cx="1922436" cy="5772376"/>
          </a:xfrm>
          <a:custGeom>
            <a:avLst/>
            <a:gdLst>
              <a:gd name="connsiteX0" fmla="*/ 0 w 1922436"/>
              <a:gd name="connsiteY0" fmla="*/ 0 h 5772376"/>
              <a:gd name="connsiteX1" fmla="*/ 1922436 w 1922436"/>
              <a:gd name="connsiteY1" fmla="*/ 0 h 5772376"/>
              <a:gd name="connsiteX2" fmla="*/ 1922436 w 1922436"/>
              <a:gd name="connsiteY2" fmla="*/ 5770832 h 5772376"/>
              <a:gd name="connsiteX3" fmla="*/ 1785843 w 1922436"/>
              <a:gd name="connsiteY3" fmla="*/ 5772376 h 5772376"/>
              <a:gd name="connsiteX4" fmla="*/ 167636 w 1922436"/>
              <a:gd name="connsiteY4" fmla="*/ 2958760 h 5772376"/>
              <a:gd name="connsiteX5" fmla="*/ 11457 w 1922436"/>
              <a:gd name="connsiteY5" fmla="*/ 41049 h 577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2436" h="5772376">
                <a:moveTo>
                  <a:pt x="0" y="0"/>
                </a:moveTo>
                <a:lnTo>
                  <a:pt x="1922436" y="0"/>
                </a:lnTo>
                <a:lnTo>
                  <a:pt x="1922436" y="5770832"/>
                </a:lnTo>
                <a:lnTo>
                  <a:pt x="1785843" y="5772376"/>
                </a:lnTo>
                <a:cubicBezTo>
                  <a:pt x="715486" y="5737436"/>
                  <a:pt x="-199675" y="4895626"/>
                  <a:pt x="167636" y="2958760"/>
                </a:cubicBezTo>
                <a:cubicBezTo>
                  <a:pt x="324540" y="2119813"/>
                  <a:pt x="262661" y="1037667"/>
                  <a:pt x="11457" y="41049"/>
                </a:cubicBezTo>
                <a:close/>
              </a:path>
            </a:pathLst>
          </a:custGeom>
          <a:gradFill flip="none" rotWithShape="1">
            <a:gsLst>
              <a:gs pos="10000">
                <a:schemeClr val="accent2">
                  <a:alpha val="9960"/>
                </a:schemeClr>
              </a:gs>
              <a:gs pos="100000">
                <a:schemeClr val="accent1">
                  <a:alpha val="47557"/>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2" name="Freeform: Shape 11">
            <a:extLst>
              <a:ext uri="{FF2B5EF4-FFF2-40B4-BE49-F238E27FC236}">
                <a16:creationId xmlns:a16="http://schemas.microsoft.com/office/drawing/2014/main" id="{2A494E50-F563-24E6-92E6-F9E55D1F3D50}"/>
              </a:ext>
            </a:extLst>
          </p:cNvPr>
          <p:cNvSpPr/>
          <p:nvPr userDrawn="1"/>
        </p:nvSpPr>
        <p:spPr>
          <a:xfrm>
            <a:off x="10861332" y="0"/>
            <a:ext cx="1330669" cy="3088658"/>
          </a:xfrm>
          <a:custGeom>
            <a:avLst/>
            <a:gdLst>
              <a:gd name="connsiteX0" fmla="*/ 0 w 1330669"/>
              <a:gd name="connsiteY0" fmla="*/ 0 h 3088658"/>
              <a:gd name="connsiteX1" fmla="*/ 1330669 w 1330669"/>
              <a:gd name="connsiteY1" fmla="*/ 0 h 3088658"/>
              <a:gd name="connsiteX2" fmla="*/ 1330669 w 1330669"/>
              <a:gd name="connsiteY2" fmla="*/ 3088658 h 3088658"/>
              <a:gd name="connsiteX3" fmla="*/ 1265038 w 1330669"/>
              <a:gd name="connsiteY3" fmla="*/ 3075052 h 3088658"/>
              <a:gd name="connsiteX4" fmla="*/ 84101 w 1330669"/>
              <a:gd name="connsiteY4" fmla="*/ 918166 h 3088658"/>
              <a:gd name="connsiteX5" fmla="*/ 3100 w 1330669"/>
              <a:gd name="connsiteY5" fmla="*/ 15153 h 3088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30669" h="3088658">
                <a:moveTo>
                  <a:pt x="0" y="0"/>
                </a:moveTo>
                <a:lnTo>
                  <a:pt x="1330669" y="0"/>
                </a:lnTo>
                <a:lnTo>
                  <a:pt x="1330669" y="3088658"/>
                </a:lnTo>
                <a:lnTo>
                  <a:pt x="1265038" y="3075052"/>
                </a:lnTo>
                <a:cubicBezTo>
                  <a:pt x="597017" y="2898062"/>
                  <a:pt x="64513" y="2241595"/>
                  <a:pt x="84101" y="918166"/>
                </a:cubicBezTo>
                <a:cubicBezTo>
                  <a:pt x="87550" y="637183"/>
                  <a:pt x="59230" y="331259"/>
                  <a:pt x="3100" y="15153"/>
                </a:cubicBezTo>
                <a:close/>
              </a:path>
            </a:pathLst>
          </a:custGeom>
          <a:solidFill>
            <a:schemeClr val="accent1">
              <a:alpha val="50635"/>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6" name="glass card">
            <a:extLst>
              <a:ext uri="{FF2B5EF4-FFF2-40B4-BE49-F238E27FC236}">
                <a16:creationId xmlns:a16="http://schemas.microsoft.com/office/drawing/2014/main" id="{D9024B22-C102-71C1-8593-95259EC18972}"/>
              </a:ext>
            </a:extLst>
          </p:cNvPr>
          <p:cNvSpPr/>
          <p:nvPr userDrawn="1"/>
        </p:nvSpPr>
        <p:spPr>
          <a:xfrm>
            <a:off x="1474384" y="1005155"/>
            <a:ext cx="9243233" cy="4978750"/>
          </a:xfrm>
          <a:prstGeom prst="roundRect">
            <a:avLst>
              <a:gd name="adj" fmla="val 6806"/>
            </a:avLst>
          </a:prstGeom>
          <a:gradFill>
            <a:gsLst>
              <a:gs pos="99000">
                <a:schemeClr val="bg1">
                  <a:alpha val="3000"/>
                </a:schemeClr>
              </a:gs>
              <a:gs pos="46000">
                <a:schemeClr val="bg1">
                  <a:alpha val="17037"/>
                </a:schemeClr>
              </a:gs>
              <a:gs pos="6000">
                <a:schemeClr val="bg1">
                  <a:alpha val="13000"/>
                </a:schemeClr>
              </a:gs>
            </a:gsLst>
            <a:path path="circle">
              <a:fillToRect l="100000" t="100000"/>
            </a:path>
          </a:gradFill>
          <a:ln w="6350">
            <a:noFill/>
          </a:ln>
          <a:effectLst>
            <a:outerShdw blurRad="63500" dist="38100" dir="5400000" sx="1000" sy="1000" algn="t" rotWithShape="0">
              <a:prstClr val="black">
                <a:alpha val="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2228088" y="2157984"/>
            <a:ext cx="7735824" cy="1069848"/>
          </a:xfrm>
        </p:spPr>
        <p:txBody>
          <a:bodyPr anchor="b">
            <a:no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228088" y="3685032"/>
            <a:ext cx="7735824" cy="1133856"/>
          </a:xfrm>
        </p:spPr>
        <p:txBody>
          <a:bodyPr>
            <a:noAutofit/>
          </a:bodyPr>
          <a:lstStyle>
            <a:lvl1pPr marL="0" indent="0" algn="ctr">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28" name="Straight Connector 27">
            <a:extLst>
              <a:ext uri="{FF2B5EF4-FFF2-40B4-BE49-F238E27FC236}">
                <a16:creationId xmlns:a16="http://schemas.microsoft.com/office/drawing/2014/main" id="{93303B57-FF55-B795-FAE7-5EF26BFCBEF3}"/>
              </a:ext>
            </a:extLst>
          </p:cNvPr>
          <p:cNvCxnSpPr>
            <a:cxnSpLocks/>
          </p:cNvCxnSpPr>
          <p:nvPr userDrawn="1"/>
        </p:nvCxnSpPr>
        <p:spPr>
          <a:xfrm rot="5400000">
            <a:off x="6115287" y="2597113"/>
            <a:ext cx="0" cy="165518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Freeform: Shape 20">
            <a:extLst>
              <a:ext uri="{FF2B5EF4-FFF2-40B4-BE49-F238E27FC236}">
                <a16:creationId xmlns:a16="http://schemas.microsoft.com/office/drawing/2014/main" id="{8A78F28F-70CE-7FE2-ACE1-FA2D7C1CE590}"/>
              </a:ext>
            </a:extLst>
          </p:cNvPr>
          <p:cNvSpPr/>
          <p:nvPr userDrawn="1"/>
        </p:nvSpPr>
        <p:spPr>
          <a:xfrm>
            <a:off x="0" y="0"/>
            <a:ext cx="2862855" cy="1527696"/>
          </a:xfrm>
          <a:custGeom>
            <a:avLst/>
            <a:gdLst>
              <a:gd name="connsiteX0" fmla="*/ 0 w 2862855"/>
              <a:gd name="connsiteY0" fmla="*/ 0 h 1527696"/>
              <a:gd name="connsiteX1" fmla="*/ 2862855 w 2862855"/>
              <a:gd name="connsiteY1" fmla="*/ 0 h 1527696"/>
              <a:gd name="connsiteX2" fmla="*/ 2757362 w 2862855"/>
              <a:gd name="connsiteY2" fmla="*/ 85011 h 1527696"/>
              <a:gd name="connsiteX3" fmla="*/ 1949659 w 2862855"/>
              <a:gd name="connsiteY3" fmla="*/ 424032 h 1527696"/>
              <a:gd name="connsiteX4" fmla="*/ 170555 w 2862855"/>
              <a:gd name="connsiteY4" fmla="*/ 1373059 h 1527696"/>
              <a:gd name="connsiteX5" fmla="*/ 0 w 2862855"/>
              <a:gd name="connsiteY5" fmla="*/ 1527696 h 1527696"/>
              <a:gd name="connsiteX6" fmla="*/ 0 w 2862855"/>
              <a:gd name="connsiteY6" fmla="*/ 872969 h 1527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62855" h="1527696">
                <a:moveTo>
                  <a:pt x="0" y="0"/>
                </a:moveTo>
                <a:lnTo>
                  <a:pt x="2862855" y="0"/>
                </a:lnTo>
                <a:lnTo>
                  <a:pt x="2757362" y="85011"/>
                </a:lnTo>
                <a:cubicBezTo>
                  <a:pt x="2560942" y="227521"/>
                  <a:pt x="2295416" y="345289"/>
                  <a:pt x="1949659" y="424032"/>
                </a:cubicBezTo>
                <a:cubicBezTo>
                  <a:pt x="1377417" y="555874"/>
                  <a:pt x="700343" y="918207"/>
                  <a:pt x="170555" y="1373059"/>
                </a:cubicBezTo>
                <a:lnTo>
                  <a:pt x="0" y="1527696"/>
                </a:lnTo>
                <a:lnTo>
                  <a:pt x="0" y="872969"/>
                </a:lnTo>
                <a:close/>
              </a:path>
            </a:pathLst>
          </a:custGeom>
          <a:gradFill flip="none" rotWithShape="1">
            <a:gsLst>
              <a:gs pos="100000">
                <a:schemeClr val="accent3">
                  <a:lumMod val="25000"/>
                  <a:alpha val="40000"/>
                </a:schemeClr>
              </a:gs>
              <a:gs pos="0">
                <a:schemeClr val="accent4">
                  <a:alpha val="69786"/>
                </a:schemeClr>
              </a:gs>
            </a:gsLst>
            <a:path path="circle">
              <a:fillToRect l="100000" b="100000"/>
            </a:path>
            <a:tileRect t="-100000" r="-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29" name="Freeform: Shape 28">
            <a:extLst>
              <a:ext uri="{FF2B5EF4-FFF2-40B4-BE49-F238E27FC236}">
                <a16:creationId xmlns:a16="http://schemas.microsoft.com/office/drawing/2014/main" id="{294AB31D-FEF2-F3B0-D726-81CE48F895EA}"/>
              </a:ext>
            </a:extLst>
          </p:cNvPr>
          <p:cNvSpPr/>
          <p:nvPr userDrawn="1"/>
        </p:nvSpPr>
        <p:spPr>
          <a:xfrm>
            <a:off x="2" y="4761091"/>
            <a:ext cx="3131151" cy="2096908"/>
          </a:xfrm>
          <a:custGeom>
            <a:avLst/>
            <a:gdLst>
              <a:gd name="connsiteX0" fmla="*/ 186163 w 3131151"/>
              <a:gd name="connsiteY0" fmla="*/ 0 h 2096908"/>
              <a:gd name="connsiteX1" fmla="*/ 2469297 w 3131151"/>
              <a:gd name="connsiteY1" fmla="*/ 1411265 h 2096908"/>
              <a:gd name="connsiteX2" fmla="*/ 3026909 w 3131151"/>
              <a:gd name="connsiteY2" fmla="*/ 2004423 h 2096908"/>
              <a:gd name="connsiteX3" fmla="*/ 3131151 w 3131151"/>
              <a:gd name="connsiteY3" fmla="*/ 2096908 h 2096908"/>
              <a:gd name="connsiteX4" fmla="*/ 0 w 3131151"/>
              <a:gd name="connsiteY4" fmla="*/ 2096908 h 2096908"/>
              <a:gd name="connsiteX5" fmla="*/ 0 w 3131151"/>
              <a:gd name="connsiteY5" fmla="*/ 4640 h 2096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31151" h="2096908">
                <a:moveTo>
                  <a:pt x="186163" y="0"/>
                </a:moveTo>
                <a:cubicBezTo>
                  <a:pt x="883663" y="24692"/>
                  <a:pt x="1675023" y="432572"/>
                  <a:pt x="2469297" y="1411265"/>
                </a:cubicBezTo>
                <a:cubicBezTo>
                  <a:pt x="2632187" y="1610943"/>
                  <a:pt x="2819757" y="1809855"/>
                  <a:pt x="3026909" y="2004423"/>
                </a:cubicBezTo>
                <a:lnTo>
                  <a:pt x="3131151" y="2096908"/>
                </a:lnTo>
                <a:lnTo>
                  <a:pt x="0" y="2096908"/>
                </a:lnTo>
                <a:lnTo>
                  <a:pt x="0" y="4640"/>
                </a:lnTo>
                <a:close/>
              </a:path>
            </a:pathLst>
          </a:custGeom>
          <a:gradFill flip="none" rotWithShape="1">
            <a:gsLst>
              <a:gs pos="47000">
                <a:schemeClr val="accent6">
                  <a:alpha val="51365"/>
                </a:schemeClr>
              </a:gs>
              <a:gs pos="100000">
                <a:schemeClr val="accent4">
                  <a:alpha val="24386"/>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Tree>
    <p:extLst>
      <p:ext uri="{BB962C8B-B14F-4D97-AF65-F5344CB8AC3E}">
        <p14:creationId xmlns:p14="http://schemas.microsoft.com/office/powerpoint/2010/main" val="4293843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Clos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FA2E8-50A1-4465-AC33-6FAC0E7736E9}"/>
              </a:ext>
            </a:extLst>
          </p:cNvPr>
          <p:cNvSpPr>
            <a:spLocks noGrp="1"/>
          </p:cNvSpPr>
          <p:nvPr>
            <p:ph type="title"/>
          </p:nvPr>
        </p:nvSpPr>
        <p:spPr>
          <a:xfrm>
            <a:off x="6592824" y="1856232"/>
            <a:ext cx="4718304" cy="1069848"/>
          </a:xfrm>
        </p:spPr>
        <p:txBody>
          <a:bodyPr anchor="b">
            <a:no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6601968" y="3374136"/>
            <a:ext cx="4709160" cy="2395728"/>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reeform 14">
            <a:extLst>
              <a:ext uri="{FF2B5EF4-FFF2-40B4-BE49-F238E27FC236}">
                <a16:creationId xmlns:a16="http://schemas.microsoft.com/office/drawing/2014/main" id="{907BDD9A-3C2A-A21B-A425-1BB45BF5C103}"/>
              </a:ext>
            </a:extLst>
          </p:cNvPr>
          <p:cNvSpPr/>
          <p:nvPr userDrawn="1"/>
        </p:nvSpPr>
        <p:spPr>
          <a:xfrm rot="5400000" flipH="1" flipV="1">
            <a:off x="-1248967" y="1248969"/>
            <a:ext cx="6858000" cy="4360065"/>
          </a:xfrm>
          <a:custGeom>
            <a:avLst/>
            <a:gdLst>
              <a:gd name="connsiteX0" fmla="*/ 6858000 w 6858000"/>
              <a:gd name="connsiteY0" fmla="*/ 0 h 4360065"/>
              <a:gd name="connsiteX1" fmla="*/ 6858000 w 6858000"/>
              <a:gd name="connsiteY1" fmla="*/ 4019634 h 4360065"/>
              <a:gd name="connsiteX2" fmla="*/ 6786526 w 6858000"/>
              <a:gd name="connsiteY2" fmla="*/ 3987694 h 4360065"/>
              <a:gd name="connsiteX3" fmla="*/ 4380589 w 6858000"/>
              <a:gd name="connsiteY3" fmla="*/ 3270469 h 4360065"/>
              <a:gd name="connsiteX4" fmla="*/ 1148443 w 6858000"/>
              <a:gd name="connsiteY4" fmla="*/ 4360028 h 4360065"/>
              <a:gd name="connsiteX5" fmla="*/ 93033 w 6858000"/>
              <a:gd name="connsiteY5" fmla="*/ 4174462 h 4360065"/>
              <a:gd name="connsiteX6" fmla="*/ 0 w 6858000"/>
              <a:gd name="connsiteY6" fmla="*/ 4134599 h 4360065"/>
              <a:gd name="connsiteX7" fmla="*/ 0 w 6858000"/>
              <a:gd name="connsiteY7" fmla="*/ 0 h 4360065"/>
              <a:gd name="connsiteX8" fmla="*/ 6858000 w 6858000"/>
              <a:gd name="connsiteY8" fmla="*/ 0 h 436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4360065">
                <a:moveTo>
                  <a:pt x="6858000" y="0"/>
                </a:moveTo>
                <a:lnTo>
                  <a:pt x="6858000" y="4019634"/>
                </a:lnTo>
                <a:lnTo>
                  <a:pt x="6786526" y="3987694"/>
                </a:lnTo>
                <a:cubicBezTo>
                  <a:pt x="6330423" y="3769997"/>
                  <a:pt x="5587519" y="3251791"/>
                  <a:pt x="4380589" y="3270469"/>
                </a:cubicBezTo>
                <a:cubicBezTo>
                  <a:pt x="3001241" y="3291816"/>
                  <a:pt x="2442968" y="4353863"/>
                  <a:pt x="1148443" y="4360028"/>
                </a:cubicBezTo>
                <a:cubicBezTo>
                  <a:pt x="743904" y="4361955"/>
                  <a:pt x="389317" y="4288650"/>
                  <a:pt x="93033" y="4174462"/>
                </a:cubicBezTo>
                <a:lnTo>
                  <a:pt x="0" y="4134599"/>
                </a:lnTo>
                <a:lnTo>
                  <a:pt x="0" y="0"/>
                </a:lnTo>
                <a:lnTo>
                  <a:pt x="6858000" y="0"/>
                </a:lnTo>
                <a:close/>
              </a:path>
            </a:pathLst>
          </a:custGeom>
          <a:solidFill>
            <a:schemeClr val="accent4">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16">
            <a:extLst>
              <a:ext uri="{FF2B5EF4-FFF2-40B4-BE49-F238E27FC236}">
                <a16:creationId xmlns:a16="http://schemas.microsoft.com/office/drawing/2014/main" id="{989D7F61-B47A-97D5-F725-EC5EFE81187A}"/>
              </a:ext>
            </a:extLst>
          </p:cNvPr>
          <p:cNvSpPr/>
          <p:nvPr userDrawn="1"/>
        </p:nvSpPr>
        <p:spPr>
          <a:xfrm rot="16200000" flipH="1">
            <a:off x="-952024" y="952025"/>
            <a:ext cx="6858000" cy="4953950"/>
          </a:xfrm>
          <a:custGeom>
            <a:avLst/>
            <a:gdLst>
              <a:gd name="connsiteX0" fmla="*/ 0 w 6858000"/>
              <a:gd name="connsiteY0" fmla="*/ 0 h 4953950"/>
              <a:gd name="connsiteX1" fmla="*/ 0 w 6858000"/>
              <a:gd name="connsiteY1" fmla="*/ 4289773 h 4953950"/>
              <a:gd name="connsiteX2" fmla="*/ 181159 w 6858000"/>
              <a:gd name="connsiteY2" fmla="*/ 4411259 h 4953950"/>
              <a:gd name="connsiteX3" fmla="*/ 2222746 w 6858000"/>
              <a:gd name="connsiteY3" fmla="*/ 4953891 h 4953950"/>
              <a:gd name="connsiteX4" fmla="*/ 6808516 w 6858000"/>
              <a:gd name="connsiteY4" fmla="*/ 3223031 h 4953950"/>
              <a:gd name="connsiteX5" fmla="*/ 6858000 w 6858000"/>
              <a:gd name="connsiteY5" fmla="*/ 3220931 h 4953950"/>
              <a:gd name="connsiteX6" fmla="*/ 6858000 w 6858000"/>
              <a:gd name="connsiteY6" fmla="*/ 0 h 4953950"/>
              <a:gd name="connsiteX7" fmla="*/ 0 w 6858000"/>
              <a:gd name="connsiteY7" fmla="*/ 0 h 4953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4953950">
                <a:moveTo>
                  <a:pt x="0" y="0"/>
                </a:moveTo>
                <a:lnTo>
                  <a:pt x="0" y="4289773"/>
                </a:lnTo>
                <a:lnTo>
                  <a:pt x="181159" y="4411259"/>
                </a:lnTo>
                <a:cubicBezTo>
                  <a:pt x="694541" y="4727180"/>
                  <a:pt x="1386349" y="4958196"/>
                  <a:pt x="2222746" y="4953891"/>
                </a:cubicBezTo>
                <a:cubicBezTo>
                  <a:pt x="4074768" y="4944360"/>
                  <a:pt x="4906383" y="3353427"/>
                  <a:pt x="6808516" y="3223031"/>
                </a:cubicBezTo>
                <a:lnTo>
                  <a:pt x="6858000" y="3220931"/>
                </a:lnTo>
                <a:lnTo>
                  <a:pt x="6858000" y="0"/>
                </a:lnTo>
                <a:lnTo>
                  <a:pt x="0" y="0"/>
                </a:lnTo>
                <a:close/>
              </a:path>
            </a:pathLst>
          </a:custGeom>
          <a:gradFill flip="none" rotWithShape="1">
            <a:gsLst>
              <a:gs pos="20000">
                <a:schemeClr val="accent6">
                  <a:alpha val="52965"/>
                </a:schemeClr>
              </a:gs>
              <a:gs pos="90000">
                <a:schemeClr val="accent5">
                  <a:lumMod val="50000"/>
                  <a:alpha val="72473"/>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17">
            <a:extLst>
              <a:ext uri="{FF2B5EF4-FFF2-40B4-BE49-F238E27FC236}">
                <a16:creationId xmlns:a16="http://schemas.microsoft.com/office/drawing/2014/main" id="{A70008D0-0FB3-5B8D-3060-6EDD9E247095}"/>
              </a:ext>
            </a:extLst>
          </p:cNvPr>
          <p:cNvSpPr/>
          <p:nvPr userDrawn="1"/>
        </p:nvSpPr>
        <p:spPr>
          <a:xfrm rot="16200000" flipH="1">
            <a:off x="-1513890" y="1513891"/>
            <a:ext cx="6858000" cy="3830219"/>
          </a:xfrm>
          <a:custGeom>
            <a:avLst/>
            <a:gdLst>
              <a:gd name="connsiteX0" fmla="*/ 0 w 6858000"/>
              <a:gd name="connsiteY0" fmla="*/ 0 h 3830219"/>
              <a:gd name="connsiteX1" fmla="*/ 0 w 6858000"/>
              <a:gd name="connsiteY1" fmla="*/ 2994317 h 3830219"/>
              <a:gd name="connsiteX2" fmla="*/ 150933 w 6858000"/>
              <a:gd name="connsiteY2" fmla="*/ 2952927 h 3830219"/>
              <a:gd name="connsiteX3" fmla="*/ 533317 w 6858000"/>
              <a:gd name="connsiteY3" fmla="*/ 2907735 h 3830219"/>
              <a:gd name="connsiteX4" fmla="*/ 2516906 w 6858000"/>
              <a:gd name="connsiteY4" fmla="*/ 3558655 h 3830219"/>
              <a:gd name="connsiteX5" fmla="*/ 2542419 w 6858000"/>
              <a:gd name="connsiteY5" fmla="*/ 3568616 h 3830219"/>
              <a:gd name="connsiteX6" fmla="*/ 2607100 w 6858000"/>
              <a:gd name="connsiteY6" fmla="*/ 3608308 h 3830219"/>
              <a:gd name="connsiteX7" fmla="*/ 3580199 w 6858000"/>
              <a:gd name="connsiteY7" fmla="*/ 3830188 h 3830219"/>
              <a:gd name="connsiteX8" fmla="*/ 6145368 w 6858000"/>
              <a:gd name="connsiteY8" fmla="*/ 2895740 h 3830219"/>
              <a:gd name="connsiteX9" fmla="*/ 6711794 w 6858000"/>
              <a:gd name="connsiteY9" fmla="*/ 2941805 h 3830219"/>
              <a:gd name="connsiteX10" fmla="*/ 6858000 w 6858000"/>
              <a:gd name="connsiteY10" fmla="*/ 2973381 h 3830219"/>
              <a:gd name="connsiteX11" fmla="*/ 6858000 w 6858000"/>
              <a:gd name="connsiteY11" fmla="*/ 0 h 3830219"/>
              <a:gd name="connsiteX12" fmla="*/ 0 w 6858000"/>
              <a:gd name="connsiteY12" fmla="*/ 0 h 3830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0" h="3830219">
                <a:moveTo>
                  <a:pt x="0" y="0"/>
                </a:moveTo>
                <a:lnTo>
                  <a:pt x="0" y="2994317"/>
                </a:lnTo>
                <a:lnTo>
                  <a:pt x="150933" y="2952927"/>
                </a:lnTo>
                <a:cubicBezTo>
                  <a:pt x="269822" y="2926258"/>
                  <a:pt x="396478" y="2910024"/>
                  <a:pt x="533317" y="2907735"/>
                </a:cubicBezTo>
                <a:cubicBezTo>
                  <a:pt x="1559606" y="2890571"/>
                  <a:pt x="2163137" y="3401988"/>
                  <a:pt x="2516906" y="3558655"/>
                </a:cubicBezTo>
                <a:lnTo>
                  <a:pt x="2542419" y="3568616"/>
                </a:lnTo>
                <a:lnTo>
                  <a:pt x="2607100" y="3608308"/>
                </a:lnTo>
                <a:cubicBezTo>
                  <a:pt x="2866745" y="3741243"/>
                  <a:pt x="3194928" y="3832171"/>
                  <a:pt x="3580199" y="3830188"/>
                </a:cubicBezTo>
                <a:cubicBezTo>
                  <a:pt x="4607589" y="3824901"/>
                  <a:pt x="5050658" y="2914049"/>
                  <a:pt x="6145368" y="2895740"/>
                </a:cubicBezTo>
                <a:cubicBezTo>
                  <a:pt x="6350626" y="2892307"/>
                  <a:pt x="6538973" y="2910018"/>
                  <a:pt x="6711794" y="2941805"/>
                </a:cubicBezTo>
                <a:lnTo>
                  <a:pt x="6858000" y="2973381"/>
                </a:lnTo>
                <a:lnTo>
                  <a:pt x="6858000" y="0"/>
                </a:lnTo>
                <a:lnTo>
                  <a:pt x="0" y="0"/>
                </a:lnTo>
                <a:close/>
              </a:path>
            </a:pathLst>
          </a:custGeom>
          <a:gradFill>
            <a:gsLst>
              <a:gs pos="45000">
                <a:schemeClr val="accent6">
                  <a:alpha val="29951"/>
                </a:schemeClr>
              </a:gs>
              <a:gs pos="99000">
                <a:schemeClr val="accent4">
                  <a:lumMod val="75000"/>
                  <a:alpha val="27340"/>
                </a:schemeClr>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10" name="Straight Connector 9">
            <a:extLst>
              <a:ext uri="{FF2B5EF4-FFF2-40B4-BE49-F238E27FC236}">
                <a16:creationId xmlns:a16="http://schemas.microsoft.com/office/drawing/2014/main" id="{4CA6FFAC-0E5C-DA2F-C0F9-D5602F928AEC}"/>
              </a:ext>
            </a:extLst>
          </p:cNvPr>
          <p:cNvCxnSpPr>
            <a:cxnSpLocks/>
          </p:cNvCxnSpPr>
          <p:nvPr userDrawn="1"/>
        </p:nvCxnSpPr>
        <p:spPr>
          <a:xfrm rot="5400000">
            <a:off x="7545111" y="2275586"/>
            <a:ext cx="0" cy="16551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2635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F7D74-558F-4816-9367-4004FFA2B6A4}"/>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6069ADF-8CD9-4E77-BB8D-70D8824C5A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5F077D-E901-4AA9-B062-1C37FF407B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E7B5E76-E101-4994-92F5-1F540EB16AB0}"/>
              </a:ext>
            </a:extLst>
          </p:cNvPr>
          <p:cNvSpPr>
            <a:spLocks noGrp="1"/>
          </p:cNvSpPr>
          <p:nvPr>
            <p:ph type="ftr" sz="quarter" idx="11"/>
          </p:nvPr>
        </p:nvSpPr>
        <p:spPr/>
        <p:txBody>
          <a:bodyPr/>
          <a:lstStyle/>
          <a:p>
            <a:r>
              <a:rPr lang="en-US"/>
              <a:t>Crypto: investing &amp; trading</a:t>
            </a:r>
            <a:endParaRPr lang="en-US" dirty="0"/>
          </a:p>
        </p:txBody>
      </p:sp>
      <p:sp>
        <p:nvSpPr>
          <p:cNvPr id="7" name="Slide Number Placeholder 6">
            <a:extLst>
              <a:ext uri="{FF2B5EF4-FFF2-40B4-BE49-F238E27FC236}">
                <a16:creationId xmlns:a16="http://schemas.microsoft.com/office/drawing/2014/main" id="{E249F242-2699-411D-B3F7-3D6D480E4955}"/>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3010694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p>
            <a:r>
              <a:rPr lang="en-US"/>
              <a:t>Crypto: investing &amp; trading</a:t>
            </a:r>
            <a:endParaRPr lang="en-US" dirty="0"/>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AC6CA6E-C1AB-4B24-80C7-A4B12640BE6F}"/>
              </a:ext>
            </a:extLst>
          </p:cNvPr>
          <p:cNvSpPr>
            <a:spLocks noGrp="1"/>
          </p:cNvSpPr>
          <p:nvPr>
            <p:ph type="ftr" sz="quarter" idx="11"/>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4F5EFB41-7AD3-4519-95E7-416BFA1AECAB}"/>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875107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D6A3-F987-4FCC-A6EF-2EF0D33C08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3F06A0-63CE-4272-B90E-4F20296BFB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467220-06E3-427A-B4D3-9B0030E09D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F5AEF53B-C85C-47DB-ADE4-C1D9FA682945}"/>
              </a:ext>
            </a:extLst>
          </p:cNvPr>
          <p:cNvSpPr>
            <a:spLocks noGrp="1"/>
          </p:cNvSpPr>
          <p:nvPr>
            <p:ph type="ftr" sz="quarter" idx="11"/>
          </p:nvPr>
        </p:nvSpPr>
        <p:spPr/>
        <p:txBody>
          <a:bodyPr/>
          <a:lstStyle/>
          <a:p>
            <a:r>
              <a:rPr lang="en-US"/>
              <a:t>Crypto: investing &amp; trading</a:t>
            </a:r>
            <a:endParaRPr lang="en-US" dirty="0"/>
          </a:p>
        </p:txBody>
      </p:sp>
      <p:sp>
        <p:nvSpPr>
          <p:cNvPr id="7" name="Slide Number Placeholder 6">
            <a:extLst>
              <a:ext uri="{FF2B5EF4-FFF2-40B4-BE49-F238E27FC236}">
                <a16:creationId xmlns:a16="http://schemas.microsoft.com/office/drawing/2014/main" id="{DFD4FD38-14E5-4C36-B948-8BF3F794ED8C}"/>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799200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8F2A-1C19-4116-80DF-E24EDDF283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A489A7-7CA6-4CC9-B634-FCB2E102C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DF5F80D-1DB9-4E0A-8F68-924FC1C9C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08DA4DA3-10C7-48A6-9B15-38222B8CAD42}"/>
              </a:ext>
            </a:extLst>
          </p:cNvPr>
          <p:cNvSpPr>
            <a:spLocks noGrp="1"/>
          </p:cNvSpPr>
          <p:nvPr>
            <p:ph type="ftr" sz="quarter" idx="11"/>
          </p:nvPr>
        </p:nvSpPr>
        <p:spPr/>
        <p:txBody>
          <a:bodyPr/>
          <a:lstStyle/>
          <a:p>
            <a:r>
              <a:rPr lang="en-US"/>
              <a:t>Crypto: investing &amp; trading</a:t>
            </a:r>
            <a:endParaRPr lang="en-US" dirty="0"/>
          </a:p>
        </p:txBody>
      </p:sp>
      <p:sp>
        <p:nvSpPr>
          <p:cNvPr id="7" name="Slide Number Placeholder 6">
            <a:extLst>
              <a:ext uri="{FF2B5EF4-FFF2-40B4-BE49-F238E27FC236}">
                <a16:creationId xmlns:a16="http://schemas.microsoft.com/office/drawing/2014/main" id="{E584E7EE-5B3B-427E-9807-020AEF8C7662}"/>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5">
            <a:extLst>
              <a:ext uri="{FF2B5EF4-FFF2-40B4-BE49-F238E27FC236}">
                <a16:creationId xmlns:a16="http://schemas.microsoft.com/office/drawing/2014/main" id="{079F0D65-9DED-1DC3-6E6D-E4AD5252A007}"/>
              </a:ext>
            </a:extLst>
          </p:cNvPr>
          <p:cNvSpPr/>
          <p:nvPr userDrawn="1"/>
        </p:nvSpPr>
        <p:spPr>
          <a:xfrm rot="16200000" flipV="1">
            <a:off x="6507450" y="1163358"/>
            <a:ext cx="6858000" cy="4531278"/>
          </a:xfrm>
          <a:custGeom>
            <a:avLst/>
            <a:gdLst>
              <a:gd name="connsiteX0" fmla="*/ 6858000 w 6858000"/>
              <a:gd name="connsiteY0" fmla="*/ 3150313 h 3750964"/>
              <a:gd name="connsiteX1" fmla="*/ 6858000 w 6858000"/>
              <a:gd name="connsiteY1" fmla="*/ 0 h 3750964"/>
              <a:gd name="connsiteX2" fmla="*/ 0 w 6858000"/>
              <a:gd name="connsiteY2" fmla="*/ 0 h 3750964"/>
              <a:gd name="connsiteX3" fmla="*/ 0 w 6858000"/>
              <a:gd name="connsiteY3" fmla="*/ 3220894 h 3750964"/>
              <a:gd name="connsiteX4" fmla="*/ 10973 w 6858000"/>
              <a:gd name="connsiteY4" fmla="*/ 3230398 h 3750964"/>
              <a:gd name="connsiteX5" fmla="*/ 1661251 w 6858000"/>
              <a:gd name="connsiteY5" fmla="*/ 3750927 h 3750964"/>
              <a:gd name="connsiteX6" fmla="*/ 4893397 w 6858000"/>
              <a:gd name="connsiteY6" fmla="*/ 2661368 h 3750964"/>
              <a:gd name="connsiteX7" fmla="*/ 6834019 w 6858000"/>
              <a:gd name="connsiteY7" fmla="*/ 3137932 h 3750964"/>
              <a:gd name="connsiteX8" fmla="*/ 6858000 w 6858000"/>
              <a:gd name="connsiteY8" fmla="*/ 3150313 h 375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3750964">
                <a:moveTo>
                  <a:pt x="6858000" y="3150313"/>
                </a:moveTo>
                <a:lnTo>
                  <a:pt x="6858000" y="0"/>
                </a:lnTo>
                <a:lnTo>
                  <a:pt x="0" y="0"/>
                </a:lnTo>
                <a:lnTo>
                  <a:pt x="0" y="3220894"/>
                </a:lnTo>
                <a:lnTo>
                  <a:pt x="10973" y="3230398"/>
                </a:lnTo>
                <a:cubicBezTo>
                  <a:pt x="366756" y="3514112"/>
                  <a:pt x="933081" y="3754395"/>
                  <a:pt x="1661251" y="3750927"/>
                </a:cubicBezTo>
                <a:cubicBezTo>
                  <a:pt x="2955776" y="3744762"/>
                  <a:pt x="3514049" y="2682714"/>
                  <a:pt x="4893397" y="2661368"/>
                </a:cubicBezTo>
                <a:cubicBezTo>
                  <a:pt x="5755490" y="2648026"/>
                  <a:pt x="6380835" y="2908605"/>
                  <a:pt x="6834019" y="3137932"/>
                </a:cubicBezTo>
                <a:lnTo>
                  <a:pt x="6858000" y="3150313"/>
                </a:lnTo>
                <a:close/>
              </a:path>
            </a:pathLst>
          </a:custGeom>
          <a:solidFill>
            <a:schemeClr val="accent4">
              <a:alpha val="14239"/>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18">
            <a:extLst>
              <a:ext uri="{FF2B5EF4-FFF2-40B4-BE49-F238E27FC236}">
                <a16:creationId xmlns:a16="http://schemas.microsoft.com/office/drawing/2014/main" id="{9C605622-8F1F-632F-D5C0-1F2E7875EBA1}"/>
              </a:ext>
            </a:extLst>
          </p:cNvPr>
          <p:cNvSpPr/>
          <p:nvPr userDrawn="1"/>
        </p:nvSpPr>
        <p:spPr>
          <a:xfrm rot="5400000">
            <a:off x="6488397" y="1182411"/>
            <a:ext cx="6858000" cy="4493171"/>
          </a:xfrm>
          <a:custGeom>
            <a:avLst/>
            <a:gdLst>
              <a:gd name="connsiteX0" fmla="*/ 0 w 6858000"/>
              <a:gd name="connsiteY0" fmla="*/ 3300688 h 4744323"/>
              <a:gd name="connsiteX1" fmla="*/ 0 w 6858000"/>
              <a:gd name="connsiteY1" fmla="*/ 0 h 4744323"/>
              <a:gd name="connsiteX2" fmla="*/ 6858000 w 6858000"/>
              <a:gd name="connsiteY2" fmla="*/ 0 h 4744323"/>
              <a:gd name="connsiteX3" fmla="*/ 6858000 w 6858000"/>
              <a:gd name="connsiteY3" fmla="*/ 3130282 h 4744323"/>
              <a:gd name="connsiteX4" fmla="*/ 6685009 w 6858000"/>
              <a:gd name="connsiteY4" fmla="*/ 3177721 h 4744323"/>
              <a:gd name="connsiteX5" fmla="*/ 2944852 w 6858000"/>
              <a:gd name="connsiteY5" fmla="*/ 4744264 h 4744323"/>
              <a:gd name="connsiteX6" fmla="*/ 88593 w 6858000"/>
              <a:gd name="connsiteY6" fmla="*/ 3449517 h 4744323"/>
              <a:gd name="connsiteX7" fmla="*/ 0 w 6858000"/>
              <a:gd name="connsiteY7" fmla="*/ 3300688 h 47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4744323">
                <a:moveTo>
                  <a:pt x="0" y="3300688"/>
                </a:moveTo>
                <a:lnTo>
                  <a:pt x="0" y="0"/>
                </a:lnTo>
                <a:lnTo>
                  <a:pt x="6858000" y="0"/>
                </a:lnTo>
                <a:lnTo>
                  <a:pt x="6858000" y="3130282"/>
                </a:lnTo>
                <a:lnTo>
                  <a:pt x="6685009" y="3177721"/>
                </a:lnTo>
                <a:cubicBezTo>
                  <a:pt x="5333681" y="3615865"/>
                  <a:pt x="4498161" y="4736270"/>
                  <a:pt x="2944852" y="4744264"/>
                </a:cubicBezTo>
                <a:cubicBezTo>
                  <a:pt x="1511029" y="4751644"/>
                  <a:pt x="502120" y="4067469"/>
                  <a:pt x="88593" y="3449517"/>
                </a:cubicBezTo>
                <a:lnTo>
                  <a:pt x="0" y="3300688"/>
                </a:lnTo>
                <a:close/>
              </a:path>
            </a:pathLst>
          </a:custGeom>
          <a:gradFill flip="none" rotWithShape="1">
            <a:gsLst>
              <a:gs pos="4000">
                <a:schemeClr val="accent2">
                  <a:alpha val="23589"/>
                </a:schemeClr>
              </a:gs>
              <a:gs pos="79000">
                <a:schemeClr val="accent5">
                  <a:lumMod val="50000"/>
                  <a:alpha val="52188"/>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12">
            <a:extLst>
              <a:ext uri="{FF2B5EF4-FFF2-40B4-BE49-F238E27FC236}">
                <a16:creationId xmlns:a16="http://schemas.microsoft.com/office/drawing/2014/main" id="{919AB4B2-2D3A-FCB5-0314-CC465BCC0E5D}"/>
              </a:ext>
            </a:extLst>
          </p:cNvPr>
          <p:cNvSpPr/>
          <p:nvPr userDrawn="1"/>
        </p:nvSpPr>
        <p:spPr>
          <a:xfrm rot="5400000">
            <a:off x="6926379" y="1582290"/>
            <a:ext cx="6858001" cy="3693421"/>
          </a:xfrm>
          <a:custGeom>
            <a:avLst/>
            <a:gdLst>
              <a:gd name="connsiteX0" fmla="*/ 0 w 6858001"/>
              <a:gd name="connsiteY0" fmla="*/ 3437558 h 3693421"/>
              <a:gd name="connsiteX1" fmla="*/ 0 w 6858001"/>
              <a:gd name="connsiteY1" fmla="*/ 0 h 3693421"/>
              <a:gd name="connsiteX2" fmla="*/ 6858001 w 6858001"/>
              <a:gd name="connsiteY2" fmla="*/ 0 h 3693421"/>
              <a:gd name="connsiteX3" fmla="*/ 6858001 w 6858001"/>
              <a:gd name="connsiteY3" fmla="*/ 1982949 h 3693421"/>
              <a:gd name="connsiteX4" fmla="*/ 6594582 w 6858001"/>
              <a:gd name="connsiteY4" fmla="*/ 1960784 h 3693421"/>
              <a:gd name="connsiteX5" fmla="*/ 6223032 w 6858001"/>
              <a:gd name="connsiteY5" fmla="*/ 1954544 h 3693421"/>
              <a:gd name="connsiteX6" fmla="*/ 1449771 w 6858001"/>
              <a:gd name="connsiteY6" fmla="*/ 3693362 h 3693421"/>
              <a:gd name="connsiteX7" fmla="*/ 163899 w 6858001"/>
              <a:gd name="connsiteY7" fmla="*/ 3498289 h 3693421"/>
              <a:gd name="connsiteX8" fmla="*/ 0 w 6858001"/>
              <a:gd name="connsiteY8" fmla="*/ 3437558 h 3693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1" h="3693421">
                <a:moveTo>
                  <a:pt x="0" y="3437558"/>
                </a:moveTo>
                <a:lnTo>
                  <a:pt x="0" y="0"/>
                </a:lnTo>
                <a:lnTo>
                  <a:pt x="6858001" y="0"/>
                </a:lnTo>
                <a:lnTo>
                  <a:pt x="6858001" y="1982949"/>
                </a:lnTo>
                <a:lnTo>
                  <a:pt x="6594582" y="1960784"/>
                </a:lnTo>
                <a:cubicBezTo>
                  <a:pt x="6474164" y="1954657"/>
                  <a:pt x="6350346" y="1952415"/>
                  <a:pt x="6223032" y="1954544"/>
                </a:cubicBezTo>
                <a:cubicBezTo>
                  <a:pt x="4185999" y="1988612"/>
                  <a:pt x="3361537" y="3683524"/>
                  <a:pt x="1449771" y="3693362"/>
                </a:cubicBezTo>
                <a:cubicBezTo>
                  <a:pt x="971830" y="3695822"/>
                  <a:pt x="541102" y="3621442"/>
                  <a:pt x="163899" y="3498289"/>
                </a:cubicBezTo>
                <a:lnTo>
                  <a:pt x="0" y="3437558"/>
                </a:lnTo>
                <a:close/>
              </a:path>
            </a:pathLst>
          </a:custGeom>
          <a:gradFill>
            <a:gsLst>
              <a:gs pos="84000">
                <a:schemeClr val="accent4">
                  <a:alpha val="20000"/>
                </a:schemeClr>
              </a:gs>
              <a:gs pos="1000">
                <a:schemeClr val="accent6">
                  <a:alpha val="38000"/>
                </a:schemeClr>
              </a:gs>
              <a:gs pos="100000">
                <a:schemeClr val="accent6">
                  <a:alpha val="3349"/>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Slide Number Placeholder 7">
            <a:extLst>
              <a:ext uri="{FF2B5EF4-FFF2-40B4-BE49-F238E27FC236}">
                <a16:creationId xmlns:a16="http://schemas.microsoft.com/office/drawing/2014/main" id="{692257B9-FE58-1976-7115-17E05E5819EA}"/>
              </a:ext>
            </a:extLst>
          </p:cNvPr>
          <p:cNvSpPr>
            <a:spLocks noGrp="1"/>
          </p:cNvSpPr>
          <p:nvPr>
            <p:ph type="sldNum" sz="quarter" idx="11"/>
          </p:nvPr>
        </p:nvSpPr>
        <p:spPr/>
        <p:txBody>
          <a:bodyPr>
            <a:noAutofit/>
          </a:bodyPr>
          <a:lstStyle/>
          <a:p>
            <a:fld id="{294A09A9-5501-47C1-A89A-A340965A2BE2}" type="slidenum">
              <a:rPr lang="en-US" smtClean="0"/>
              <a:pPr/>
              <a:t>‹#›</a:t>
            </a:fld>
            <a:endParaRPr lang="en-US" dirty="0"/>
          </a:p>
        </p:txBody>
      </p:sp>
      <p:sp>
        <p:nvSpPr>
          <p:cNvPr id="7" name="Footer Placeholder 6">
            <a:extLst>
              <a:ext uri="{FF2B5EF4-FFF2-40B4-BE49-F238E27FC236}">
                <a16:creationId xmlns:a16="http://schemas.microsoft.com/office/drawing/2014/main" id="{BAF040BB-6465-852C-B53C-074E90BB09D1}"/>
              </a:ext>
            </a:extLst>
          </p:cNvPr>
          <p:cNvSpPr>
            <a:spLocks noGrp="1"/>
          </p:cNvSpPr>
          <p:nvPr>
            <p:ph type="ftr" sz="quarter" idx="10"/>
          </p:nvPr>
        </p:nvSpPr>
        <p:spPr/>
        <p:txBody>
          <a:bodyPr>
            <a:noAutofit/>
          </a:bodyPr>
          <a:lstStyle/>
          <a:p>
            <a:r>
              <a:rPr lang="en-US"/>
              <a:t>Crypto: investing &amp; trading</a:t>
            </a: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536192" y="832104"/>
            <a:ext cx="8878824" cy="1069848"/>
          </a:xfrm>
        </p:spPr>
        <p:txBody>
          <a:bodyPr anchor="b">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536192" y="2212848"/>
            <a:ext cx="6422136" cy="3282696"/>
          </a:xfrm>
        </p:spPr>
        <p:txBody>
          <a:bodyPr>
            <a:noAutofit/>
          </a:bodyPr>
          <a:lstStyle>
            <a:lvl1pPr marL="347472">
              <a:lnSpc>
                <a:spcPct val="150000"/>
              </a:lnSpc>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63167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imeline 2">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CF0B1-5FBF-6F99-DA2D-C2AE165C78B8}"/>
              </a:ext>
            </a:extLst>
          </p:cNvPr>
          <p:cNvSpPr>
            <a:spLocks noGrp="1"/>
          </p:cNvSpPr>
          <p:nvPr>
            <p:ph type="title" hasCustomPrompt="1"/>
          </p:nvPr>
        </p:nvSpPr>
        <p:spPr>
          <a:xfrm>
            <a:off x="781622" y="281358"/>
            <a:ext cx="10643616" cy="914400"/>
          </a:xfrm>
        </p:spPr>
        <p:txBody>
          <a:bodyPr/>
          <a:lstStyle>
            <a:lvl1pPr>
              <a:defRPr cap="all" baseline="0"/>
            </a:lvl1pPr>
          </a:lstStyle>
          <a:p>
            <a:r>
              <a:rPr lang="en-US" b="0">
                <a:solidFill>
                  <a:schemeClr val="bg1"/>
                </a:solidFill>
              </a:rPr>
              <a:t>CLICK TO ADD TITLE</a:t>
            </a:r>
            <a:endParaRPr lang="en-US">
              <a:solidFill>
                <a:schemeClr val="bg1"/>
              </a:solidFill>
            </a:endParaRPr>
          </a:p>
        </p:txBody>
      </p:sp>
      <p:sp>
        <p:nvSpPr>
          <p:cNvPr id="7" name="Text Placeholder 6">
            <a:extLst>
              <a:ext uri="{FF2B5EF4-FFF2-40B4-BE49-F238E27FC236}">
                <a16:creationId xmlns:a16="http://schemas.microsoft.com/office/drawing/2014/main" id="{B5DEA1F5-0E0B-B85B-D1EB-BEBCBED6E5B8}"/>
              </a:ext>
            </a:extLst>
          </p:cNvPr>
          <p:cNvSpPr>
            <a:spLocks noGrp="1"/>
          </p:cNvSpPr>
          <p:nvPr>
            <p:ph type="body" sz="quarter" idx="10" hasCustomPrompt="1"/>
          </p:nvPr>
        </p:nvSpPr>
        <p:spPr>
          <a:xfrm>
            <a:off x="965539" y="1920821"/>
            <a:ext cx="1438475" cy="445972"/>
          </a:xfrm>
        </p:spPr>
        <p:txBody>
          <a:bodyPr anchor="b">
            <a:normAutofit/>
          </a:bodyPr>
          <a:lstStyle>
            <a:lvl1pPr marL="0" indent="0">
              <a:buNone/>
              <a:defRPr sz="1400" b="1" cap="all" baseline="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a:t>
            </a:r>
          </a:p>
        </p:txBody>
      </p:sp>
      <p:sp>
        <p:nvSpPr>
          <p:cNvPr id="8" name="Text Placeholder 6">
            <a:extLst>
              <a:ext uri="{FF2B5EF4-FFF2-40B4-BE49-F238E27FC236}">
                <a16:creationId xmlns:a16="http://schemas.microsoft.com/office/drawing/2014/main" id="{C99194BA-C71C-FB82-7058-42ECFE165A71}"/>
              </a:ext>
            </a:extLst>
          </p:cNvPr>
          <p:cNvSpPr>
            <a:spLocks noGrp="1"/>
          </p:cNvSpPr>
          <p:nvPr>
            <p:ph type="body" sz="quarter" idx="11" hasCustomPrompt="1"/>
          </p:nvPr>
        </p:nvSpPr>
        <p:spPr>
          <a:xfrm>
            <a:off x="3584081" y="1920821"/>
            <a:ext cx="1438475" cy="445972"/>
          </a:xfrm>
        </p:spPr>
        <p:txBody>
          <a:bodyPr anchor="b">
            <a:normAutofit/>
          </a:bodyPr>
          <a:lstStyle>
            <a:lvl1pPr marL="0" indent="0">
              <a:buNone/>
              <a:defRPr sz="1400" b="1" cap="all" baseline="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a:t>
            </a:r>
          </a:p>
        </p:txBody>
      </p:sp>
      <p:sp>
        <p:nvSpPr>
          <p:cNvPr id="9" name="Text Placeholder 6">
            <a:extLst>
              <a:ext uri="{FF2B5EF4-FFF2-40B4-BE49-F238E27FC236}">
                <a16:creationId xmlns:a16="http://schemas.microsoft.com/office/drawing/2014/main" id="{3E9B7D98-8661-78D4-B906-E82F8AA1DBF2}"/>
              </a:ext>
            </a:extLst>
          </p:cNvPr>
          <p:cNvSpPr>
            <a:spLocks noGrp="1"/>
          </p:cNvSpPr>
          <p:nvPr>
            <p:ph type="body" sz="quarter" idx="12" hasCustomPrompt="1"/>
          </p:nvPr>
        </p:nvSpPr>
        <p:spPr>
          <a:xfrm>
            <a:off x="6195651" y="1920821"/>
            <a:ext cx="1438475" cy="445972"/>
          </a:xfrm>
        </p:spPr>
        <p:txBody>
          <a:bodyPr anchor="b">
            <a:normAutofit/>
          </a:bodyPr>
          <a:lstStyle>
            <a:lvl1pPr marL="0" indent="0">
              <a:buNone/>
              <a:defRPr sz="1400" b="1" cap="all" baseline="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a:t>
            </a:r>
          </a:p>
        </p:txBody>
      </p:sp>
      <p:sp>
        <p:nvSpPr>
          <p:cNvPr id="10" name="Text Placeholder 6">
            <a:extLst>
              <a:ext uri="{FF2B5EF4-FFF2-40B4-BE49-F238E27FC236}">
                <a16:creationId xmlns:a16="http://schemas.microsoft.com/office/drawing/2014/main" id="{4D3EA25A-8DAD-D356-C0BA-9C67D9A4279F}"/>
              </a:ext>
            </a:extLst>
          </p:cNvPr>
          <p:cNvSpPr>
            <a:spLocks noGrp="1"/>
          </p:cNvSpPr>
          <p:nvPr>
            <p:ph type="body" sz="quarter" idx="13" hasCustomPrompt="1"/>
          </p:nvPr>
        </p:nvSpPr>
        <p:spPr>
          <a:xfrm>
            <a:off x="8809951" y="1920821"/>
            <a:ext cx="1438475" cy="445972"/>
          </a:xfrm>
        </p:spPr>
        <p:txBody>
          <a:bodyPr anchor="b">
            <a:normAutofit/>
          </a:bodyPr>
          <a:lstStyle>
            <a:lvl1pPr marL="0" indent="0">
              <a:buNone/>
              <a:defRPr sz="1400" b="1" cap="all" baseline="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a:t>
            </a:r>
          </a:p>
        </p:txBody>
      </p:sp>
      <p:sp>
        <p:nvSpPr>
          <p:cNvPr id="17" name="Text Placeholder 6">
            <a:extLst>
              <a:ext uri="{FF2B5EF4-FFF2-40B4-BE49-F238E27FC236}">
                <a16:creationId xmlns:a16="http://schemas.microsoft.com/office/drawing/2014/main" id="{4D26AB3E-B10A-4C70-D3AD-491E455811C8}"/>
              </a:ext>
            </a:extLst>
          </p:cNvPr>
          <p:cNvSpPr>
            <a:spLocks noGrp="1"/>
          </p:cNvSpPr>
          <p:nvPr>
            <p:ph type="body" sz="quarter" idx="20" hasCustomPrompt="1"/>
          </p:nvPr>
        </p:nvSpPr>
        <p:spPr>
          <a:xfrm>
            <a:off x="965539" y="2401271"/>
            <a:ext cx="1048318" cy="715161"/>
          </a:xfrm>
        </p:spPr>
        <p:txBody>
          <a:bodyPr anchor="t">
            <a:normAutofit/>
          </a:bodyPr>
          <a:lstStyle>
            <a:lvl1pPr marL="0" indent="0">
              <a:lnSpc>
                <a:spcPct val="90000"/>
              </a:lnSpc>
              <a:buNone/>
              <a:defRPr sz="1000" b="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 here</a:t>
            </a:r>
          </a:p>
        </p:txBody>
      </p:sp>
      <p:sp>
        <p:nvSpPr>
          <p:cNvPr id="18" name="Text Placeholder 6">
            <a:extLst>
              <a:ext uri="{FF2B5EF4-FFF2-40B4-BE49-F238E27FC236}">
                <a16:creationId xmlns:a16="http://schemas.microsoft.com/office/drawing/2014/main" id="{014A0669-8D5C-FC6E-1C98-46776596BD84}"/>
              </a:ext>
            </a:extLst>
          </p:cNvPr>
          <p:cNvSpPr>
            <a:spLocks noGrp="1"/>
          </p:cNvSpPr>
          <p:nvPr>
            <p:ph type="body" sz="quarter" idx="21" hasCustomPrompt="1"/>
          </p:nvPr>
        </p:nvSpPr>
        <p:spPr>
          <a:xfrm>
            <a:off x="3584081" y="2401271"/>
            <a:ext cx="1107754" cy="715160"/>
          </a:xfrm>
        </p:spPr>
        <p:txBody>
          <a:bodyPr anchor="t">
            <a:normAutofit/>
          </a:bodyPr>
          <a:lstStyle>
            <a:lvl1pPr marL="0" indent="0">
              <a:lnSpc>
                <a:spcPct val="90000"/>
              </a:lnSpc>
              <a:buNone/>
              <a:defRPr sz="1000" b="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 here</a:t>
            </a:r>
          </a:p>
        </p:txBody>
      </p:sp>
      <p:sp>
        <p:nvSpPr>
          <p:cNvPr id="19" name="Text Placeholder 6">
            <a:extLst>
              <a:ext uri="{FF2B5EF4-FFF2-40B4-BE49-F238E27FC236}">
                <a16:creationId xmlns:a16="http://schemas.microsoft.com/office/drawing/2014/main" id="{A60901E3-1C61-B8DC-535F-C5F1CBAA39FA}"/>
              </a:ext>
            </a:extLst>
          </p:cNvPr>
          <p:cNvSpPr>
            <a:spLocks noGrp="1"/>
          </p:cNvSpPr>
          <p:nvPr>
            <p:ph type="body" sz="quarter" idx="22" hasCustomPrompt="1"/>
          </p:nvPr>
        </p:nvSpPr>
        <p:spPr>
          <a:xfrm>
            <a:off x="6195651" y="2401271"/>
            <a:ext cx="1048318" cy="715161"/>
          </a:xfrm>
        </p:spPr>
        <p:txBody>
          <a:bodyPr anchor="t">
            <a:normAutofit/>
          </a:bodyPr>
          <a:lstStyle>
            <a:lvl1pPr marL="0" indent="0">
              <a:lnSpc>
                <a:spcPct val="90000"/>
              </a:lnSpc>
              <a:buNone/>
              <a:defRPr sz="1000" b="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 here</a:t>
            </a:r>
          </a:p>
        </p:txBody>
      </p:sp>
      <p:sp>
        <p:nvSpPr>
          <p:cNvPr id="20" name="Text Placeholder 6">
            <a:extLst>
              <a:ext uri="{FF2B5EF4-FFF2-40B4-BE49-F238E27FC236}">
                <a16:creationId xmlns:a16="http://schemas.microsoft.com/office/drawing/2014/main" id="{78ED9BB0-9FB4-8303-16A4-5995D3680D22}"/>
              </a:ext>
            </a:extLst>
          </p:cNvPr>
          <p:cNvSpPr>
            <a:spLocks noGrp="1"/>
          </p:cNvSpPr>
          <p:nvPr>
            <p:ph type="body" sz="quarter" idx="23" hasCustomPrompt="1"/>
          </p:nvPr>
        </p:nvSpPr>
        <p:spPr>
          <a:xfrm>
            <a:off x="8809951" y="2401271"/>
            <a:ext cx="1312477" cy="715161"/>
          </a:xfrm>
        </p:spPr>
        <p:txBody>
          <a:bodyPr anchor="t">
            <a:normAutofit/>
          </a:bodyPr>
          <a:lstStyle>
            <a:lvl1pPr marL="0" indent="0">
              <a:lnSpc>
                <a:spcPct val="90000"/>
              </a:lnSpc>
              <a:buNone/>
              <a:defRPr sz="1000" b="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 here</a:t>
            </a:r>
          </a:p>
        </p:txBody>
      </p:sp>
      <p:sp>
        <p:nvSpPr>
          <p:cNvPr id="30" name="Text Placeholder 6">
            <a:extLst>
              <a:ext uri="{FF2B5EF4-FFF2-40B4-BE49-F238E27FC236}">
                <a16:creationId xmlns:a16="http://schemas.microsoft.com/office/drawing/2014/main" id="{BB687EAD-FB4B-FA9F-E7A8-E8E8CCD5F432}"/>
              </a:ext>
            </a:extLst>
          </p:cNvPr>
          <p:cNvSpPr>
            <a:spLocks noGrp="1"/>
          </p:cNvSpPr>
          <p:nvPr>
            <p:ph type="body" sz="quarter" idx="24" hasCustomPrompt="1"/>
          </p:nvPr>
        </p:nvSpPr>
        <p:spPr>
          <a:xfrm>
            <a:off x="2271824" y="3160054"/>
            <a:ext cx="1438475" cy="445972"/>
          </a:xfrm>
        </p:spPr>
        <p:txBody>
          <a:bodyPr anchor="b">
            <a:normAutofit/>
          </a:bodyPr>
          <a:lstStyle>
            <a:lvl1pPr marL="0" indent="0">
              <a:buNone/>
              <a:defRPr sz="1400" b="1" cap="all" baseline="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a:t>
            </a:r>
          </a:p>
        </p:txBody>
      </p:sp>
      <p:sp>
        <p:nvSpPr>
          <p:cNvPr id="31" name="Text Placeholder 6">
            <a:extLst>
              <a:ext uri="{FF2B5EF4-FFF2-40B4-BE49-F238E27FC236}">
                <a16:creationId xmlns:a16="http://schemas.microsoft.com/office/drawing/2014/main" id="{533FEA29-0F2F-A12B-53EB-953304BB2EC9}"/>
              </a:ext>
            </a:extLst>
          </p:cNvPr>
          <p:cNvSpPr>
            <a:spLocks noGrp="1"/>
          </p:cNvSpPr>
          <p:nvPr>
            <p:ph type="body" sz="quarter" idx="25" hasCustomPrompt="1"/>
          </p:nvPr>
        </p:nvSpPr>
        <p:spPr>
          <a:xfrm>
            <a:off x="4890366" y="3160054"/>
            <a:ext cx="1438475" cy="445972"/>
          </a:xfrm>
        </p:spPr>
        <p:txBody>
          <a:bodyPr anchor="b">
            <a:normAutofit/>
          </a:bodyPr>
          <a:lstStyle>
            <a:lvl1pPr marL="0" indent="0">
              <a:buNone/>
              <a:defRPr sz="1400" b="1" cap="all" baseline="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a:t>
            </a:r>
          </a:p>
        </p:txBody>
      </p:sp>
      <p:sp>
        <p:nvSpPr>
          <p:cNvPr id="32" name="Text Placeholder 6">
            <a:extLst>
              <a:ext uri="{FF2B5EF4-FFF2-40B4-BE49-F238E27FC236}">
                <a16:creationId xmlns:a16="http://schemas.microsoft.com/office/drawing/2014/main" id="{9DAA64BE-E8B1-B220-EE5C-550C3D4A0C63}"/>
              </a:ext>
            </a:extLst>
          </p:cNvPr>
          <p:cNvSpPr>
            <a:spLocks noGrp="1"/>
          </p:cNvSpPr>
          <p:nvPr>
            <p:ph type="body" sz="quarter" idx="26" hasCustomPrompt="1"/>
          </p:nvPr>
        </p:nvSpPr>
        <p:spPr>
          <a:xfrm>
            <a:off x="7501936" y="3160054"/>
            <a:ext cx="1438475" cy="445972"/>
          </a:xfrm>
        </p:spPr>
        <p:txBody>
          <a:bodyPr anchor="b">
            <a:normAutofit/>
          </a:bodyPr>
          <a:lstStyle>
            <a:lvl1pPr marL="0" indent="0">
              <a:buNone/>
              <a:defRPr sz="1400" b="1" cap="all" baseline="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a:t>
            </a:r>
          </a:p>
        </p:txBody>
      </p:sp>
      <p:sp>
        <p:nvSpPr>
          <p:cNvPr id="33" name="Text Placeholder 6">
            <a:extLst>
              <a:ext uri="{FF2B5EF4-FFF2-40B4-BE49-F238E27FC236}">
                <a16:creationId xmlns:a16="http://schemas.microsoft.com/office/drawing/2014/main" id="{D333D203-FBA0-4BF8-BF83-4CC6D427C2D8}"/>
              </a:ext>
            </a:extLst>
          </p:cNvPr>
          <p:cNvSpPr>
            <a:spLocks noGrp="1"/>
          </p:cNvSpPr>
          <p:nvPr>
            <p:ph type="body" sz="quarter" idx="27" hasCustomPrompt="1"/>
          </p:nvPr>
        </p:nvSpPr>
        <p:spPr>
          <a:xfrm>
            <a:off x="10116236" y="3160054"/>
            <a:ext cx="1438475" cy="445972"/>
          </a:xfrm>
        </p:spPr>
        <p:txBody>
          <a:bodyPr anchor="b">
            <a:normAutofit/>
          </a:bodyPr>
          <a:lstStyle>
            <a:lvl1pPr marL="0" indent="0">
              <a:buNone/>
              <a:defRPr sz="1400" b="1" cap="all" baseline="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a:t>
            </a:r>
          </a:p>
        </p:txBody>
      </p:sp>
      <p:sp>
        <p:nvSpPr>
          <p:cNvPr id="34" name="Text Placeholder 6">
            <a:extLst>
              <a:ext uri="{FF2B5EF4-FFF2-40B4-BE49-F238E27FC236}">
                <a16:creationId xmlns:a16="http://schemas.microsoft.com/office/drawing/2014/main" id="{72E1DD50-E0B1-C7F5-F912-B0A3F698EACB}"/>
              </a:ext>
            </a:extLst>
          </p:cNvPr>
          <p:cNvSpPr>
            <a:spLocks noGrp="1"/>
          </p:cNvSpPr>
          <p:nvPr>
            <p:ph type="body" sz="quarter" idx="28" hasCustomPrompt="1"/>
          </p:nvPr>
        </p:nvSpPr>
        <p:spPr>
          <a:xfrm>
            <a:off x="2271824" y="3649648"/>
            <a:ext cx="1048318" cy="764399"/>
          </a:xfrm>
        </p:spPr>
        <p:txBody>
          <a:bodyPr anchor="t">
            <a:normAutofit/>
          </a:bodyPr>
          <a:lstStyle>
            <a:lvl1pPr marL="0" indent="0">
              <a:lnSpc>
                <a:spcPct val="90000"/>
              </a:lnSpc>
              <a:buNone/>
              <a:defRPr sz="1000" b="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 here</a:t>
            </a:r>
          </a:p>
        </p:txBody>
      </p:sp>
      <p:sp>
        <p:nvSpPr>
          <p:cNvPr id="35" name="Text Placeholder 6">
            <a:extLst>
              <a:ext uri="{FF2B5EF4-FFF2-40B4-BE49-F238E27FC236}">
                <a16:creationId xmlns:a16="http://schemas.microsoft.com/office/drawing/2014/main" id="{1EC45EE4-79A0-FE4F-9CC8-47B296FEA5FC}"/>
              </a:ext>
            </a:extLst>
          </p:cNvPr>
          <p:cNvSpPr>
            <a:spLocks noGrp="1"/>
          </p:cNvSpPr>
          <p:nvPr>
            <p:ph type="body" sz="quarter" idx="29" hasCustomPrompt="1"/>
          </p:nvPr>
        </p:nvSpPr>
        <p:spPr>
          <a:xfrm>
            <a:off x="4890366" y="3649648"/>
            <a:ext cx="1107754" cy="764398"/>
          </a:xfrm>
        </p:spPr>
        <p:txBody>
          <a:bodyPr anchor="t">
            <a:normAutofit/>
          </a:bodyPr>
          <a:lstStyle>
            <a:lvl1pPr marL="0" indent="0">
              <a:lnSpc>
                <a:spcPct val="90000"/>
              </a:lnSpc>
              <a:buNone/>
              <a:defRPr sz="1000" b="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 here</a:t>
            </a:r>
          </a:p>
        </p:txBody>
      </p:sp>
      <p:sp>
        <p:nvSpPr>
          <p:cNvPr id="36" name="Text Placeholder 6">
            <a:extLst>
              <a:ext uri="{FF2B5EF4-FFF2-40B4-BE49-F238E27FC236}">
                <a16:creationId xmlns:a16="http://schemas.microsoft.com/office/drawing/2014/main" id="{2F23D15D-8DCF-EFA9-F68B-1C99F5B72323}"/>
              </a:ext>
            </a:extLst>
          </p:cNvPr>
          <p:cNvSpPr>
            <a:spLocks noGrp="1"/>
          </p:cNvSpPr>
          <p:nvPr>
            <p:ph type="body" sz="quarter" idx="30" hasCustomPrompt="1"/>
          </p:nvPr>
        </p:nvSpPr>
        <p:spPr>
          <a:xfrm>
            <a:off x="7501936" y="3649648"/>
            <a:ext cx="1048318" cy="764399"/>
          </a:xfrm>
        </p:spPr>
        <p:txBody>
          <a:bodyPr anchor="t">
            <a:normAutofit/>
          </a:bodyPr>
          <a:lstStyle>
            <a:lvl1pPr marL="0" indent="0">
              <a:lnSpc>
                <a:spcPct val="90000"/>
              </a:lnSpc>
              <a:buNone/>
              <a:defRPr sz="1000" b="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 here</a:t>
            </a:r>
          </a:p>
        </p:txBody>
      </p:sp>
      <p:sp>
        <p:nvSpPr>
          <p:cNvPr id="37" name="Text Placeholder 6">
            <a:extLst>
              <a:ext uri="{FF2B5EF4-FFF2-40B4-BE49-F238E27FC236}">
                <a16:creationId xmlns:a16="http://schemas.microsoft.com/office/drawing/2014/main" id="{F9AF8195-5929-2D30-026A-6E7FE3FAAC25}"/>
              </a:ext>
            </a:extLst>
          </p:cNvPr>
          <p:cNvSpPr>
            <a:spLocks noGrp="1"/>
          </p:cNvSpPr>
          <p:nvPr>
            <p:ph type="body" sz="quarter" idx="31" hasCustomPrompt="1"/>
          </p:nvPr>
        </p:nvSpPr>
        <p:spPr>
          <a:xfrm>
            <a:off x="10116236" y="3649648"/>
            <a:ext cx="1147912" cy="764399"/>
          </a:xfrm>
        </p:spPr>
        <p:txBody>
          <a:bodyPr anchor="t">
            <a:normAutofit/>
          </a:bodyPr>
          <a:lstStyle>
            <a:lvl1pPr marL="0" indent="0">
              <a:lnSpc>
                <a:spcPct val="90000"/>
              </a:lnSpc>
              <a:buNone/>
              <a:defRPr sz="1000" b="0">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Add text here</a:t>
            </a:r>
          </a:p>
        </p:txBody>
      </p:sp>
      <p:sp>
        <p:nvSpPr>
          <p:cNvPr id="5" name="Rectangle 4">
            <a:extLst>
              <a:ext uri="{FF2B5EF4-FFF2-40B4-BE49-F238E27FC236}">
                <a16:creationId xmlns:a16="http://schemas.microsoft.com/office/drawing/2014/main" id="{46126906-4BEC-F0D8-22BD-C6C108D18F9A}"/>
              </a:ext>
              <a:ext uri="{C183D7F6-B498-43B3-948B-1728B52AA6E4}">
                <adec:decorative xmlns:adec="http://schemas.microsoft.com/office/drawing/2017/decorative" val="1"/>
              </a:ext>
            </a:extLst>
          </p:cNvPr>
          <p:cNvSpPr/>
          <p:nvPr userDrawn="1"/>
        </p:nvSpPr>
        <p:spPr>
          <a:xfrm>
            <a:off x="791845" y="5058410"/>
            <a:ext cx="2622711" cy="7643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6">
            <a:extLst>
              <a:ext uri="{FF2B5EF4-FFF2-40B4-BE49-F238E27FC236}">
                <a16:creationId xmlns:a16="http://schemas.microsoft.com/office/drawing/2014/main" id="{0927EF45-A807-DB68-1EE5-226052417123}"/>
              </a:ext>
            </a:extLst>
          </p:cNvPr>
          <p:cNvSpPr>
            <a:spLocks noGrp="1"/>
          </p:cNvSpPr>
          <p:nvPr>
            <p:ph type="body" sz="quarter" idx="15" hasCustomPrompt="1"/>
          </p:nvPr>
        </p:nvSpPr>
        <p:spPr>
          <a:xfrm>
            <a:off x="2407642" y="5286496"/>
            <a:ext cx="685800" cy="685800"/>
          </a:xfrm>
          <a:prstGeom prst="ellipse">
            <a:avLst/>
          </a:prstGeom>
          <a:solidFill>
            <a:schemeClr val="tx1">
              <a:lumMod val="75000"/>
              <a:lumOff val="25000"/>
            </a:schemeClr>
          </a:solidFill>
        </p:spPr>
        <p:txBody>
          <a:bodyPr lIns="0" tIns="0" rIns="0" bIns="0" anchor="ctr">
            <a:noAutofit/>
          </a:bodyPr>
          <a:lstStyle>
            <a:lvl1pPr marL="0" indent="0" algn="ctr">
              <a:lnSpc>
                <a:spcPct val="100000"/>
              </a:lnSpc>
              <a:spcBef>
                <a:spcPts val="0"/>
              </a:spcBef>
              <a:buNone/>
              <a:defRPr sz="3800" b="0">
                <a:solidFill>
                  <a:schemeClr val="tx2"/>
                </a:solidFill>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0</a:t>
            </a:r>
          </a:p>
        </p:txBody>
      </p:sp>
      <p:sp>
        <p:nvSpPr>
          <p:cNvPr id="6" name="Rectangle 5">
            <a:extLst>
              <a:ext uri="{FF2B5EF4-FFF2-40B4-BE49-F238E27FC236}">
                <a16:creationId xmlns:a16="http://schemas.microsoft.com/office/drawing/2014/main" id="{15F0CF95-AB40-7CFB-D346-0A33C3A61D15}"/>
              </a:ext>
              <a:ext uri="{C183D7F6-B498-43B3-948B-1728B52AA6E4}">
                <adec:decorative xmlns:adec="http://schemas.microsoft.com/office/drawing/2017/decorative" val="1"/>
              </a:ext>
            </a:extLst>
          </p:cNvPr>
          <p:cNvSpPr/>
          <p:nvPr userDrawn="1"/>
        </p:nvSpPr>
        <p:spPr>
          <a:xfrm>
            <a:off x="3414556" y="5058410"/>
            <a:ext cx="2624328" cy="7643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6">
            <a:extLst>
              <a:ext uri="{FF2B5EF4-FFF2-40B4-BE49-F238E27FC236}">
                <a16:creationId xmlns:a16="http://schemas.microsoft.com/office/drawing/2014/main" id="{1C9BA2BC-110F-DB84-10C1-221D101343C3}"/>
              </a:ext>
            </a:extLst>
          </p:cNvPr>
          <p:cNvSpPr>
            <a:spLocks noGrp="1"/>
          </p:cNvSpPr>
          <p:nvPr>
            <p:ph type="body" sz="quarter" idx="16" hasCustomPrompt="1"/>
          </p:nvPr>
        </p:nvSpPr>
        <p:spPr>
          <a:xfrm>
            <a:off x="5026043" y="5286496"/>
            <a:ext cx="685800" cy="685800"/>
          </a:xfrm>
          <a:prstGeom prst="ellipse">
            <a:avLst/>
          </a:prstGeom>
          <a:solidFill>
            <a:schemeClr val="tx1">
              <a:lumMod val="75000"/>
              <a:lumOff val="25000"/>
            </a:schemeClr>
          </a:solidFill>
        </p:spPr>
        <p:txBody>
          <a:bodyPr lIns="0" tIns="0" rIns="0" bIns="0" anchor="ctr">
            <a:noAutofit/>
          </a:bodyPr>
          <a:lstStyle>
            <a:lvl1pPr marL="0" indent="0" algn="ctr">
              <a:lnSpc>
                <a:spcPct val="100000"/>
              </a:lnSpc>
              <a:spcBef>
                <a:spcPts val="0"/>
              </a:spcBef>
              <a:buNone/>
              <a:defRPr sz="3800" b="0">
                <a:solidFill>
                  <a:schemeClr val="accent3"/>
                </a:solidFill>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0</a:t>
            </a:r>
          </a:p>
        </p:txBody>
      </p:sp>
      <p:sp>
        <p:nvSpPr>
          <p:cNvPr id="28" name="Rectangle 27">
            <a:extLst>
              <a:ext uri="{FF2B5EF4-FFF2-40B4-BE49-F238E27FC236}">
                <a16:creationId xmlns:a16="http://schemas.microsoft.com/office/drawing/2014/main" id="{1E368B47-D4FA-1A66-35F1-370E15D0131A}"/>
              </a:ext>
              <a:ext uri="{C183D7F6-B498-43B3-948B-1728B52AA6E4}">
                <adec:decorative xmlns:adec="http://schemas.microsoft.com/office/drawing/2017/decorative" val="1"/>
              </a:ext>
            </a:extLst>
          </p:cNvPr>
          <p:cNvSpPr/>
          <p:nvPr userDrawn="1"/>
        </p:nvSpPr>
        <p:spPr>
          <a:xfrm>
            <a:off x="6028880" y="5058410"/>
            <a:ext cx="2624328" cy="76439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6">
            <a:extLst>
              <a:ext uri="{FF2B5EF4-FFF2-40B4-BE49-F238E27FC236}">
                <a16:creationId xmlns:a16="http://schemas.microsoft.com/office/drawing/2014/main" id="{42B64643-487D-62DA-ED87-8BFFC06F474A}"/>
              </a:ext>
            </a:extLst>
          </p:cNvPr>
          <p:cNvSpPr>
            <a:spLocks noGrp="1"/>
          </p:cNvSpPr>
          <p:nvPr>
            <p:ph type="body" sz="quarter" idx="17" hasCustomPrompt="1"/>
          </p:nvPr>
        </p:nvSpPr>
        <p:spPr>
          <a:xfrm>
            <a:off x="7622672" y="5286496"/>
            <a:ext cx="685800" cy="685800"/>
          </a:xfrm>
          <a:prstGeom prst="ellipse">
            <a:avLst/>
          </a:prstGeom>
          <a:solidFill>
            <a:schemeClr val="tx1">
              <a:lumMod val="75000"/>
              <a:lumOff val="25000"/>
            </a:schemeClr>
          </a:solidFill>
        </p:spPr>
        <p:txBody>
          <a:bodyPr lIns="0" tIns="0" rIns="0" bIns="0" anchor="ctr">
            <a:noAutofit/>
          </a:bodyPr>
          <a:lstStyle>
            <a:lvl1pPr marL="0" indent="0" algn="ctr">
              <a:lnSpc>
                <a:spcPct val="100000"/>
              </a:lnSpc>
              <a:spcBef>
                <a:spcPts val="0"/>
              </a:spcBef>
              <a:buNone/>
              <a:defRPr sz="3800" b="0">
                <a:solidFill>
                  <a:schemeClr val="accent4"/>
                </a:solidFill>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0</a:t>
            </a:r>
          </a:p>
        </p:txBody>
      </p:sp>
      <p:sp>
        <p:nvSpPr>
          <p:cNvPr id="29" name="Rectangle 28">
            <a:extLst>
              <a:ext uri="{FF2B5EF4-FFF2-40B4-BE49-F238E27FC236}">
                <a16:creationId xmlns:a16="http://schemas.microsoft.com/office/drawing/2014/main" id="{D9DFE37F-30BF-A89F-B95A-83D7A6BC8643}"/>
              </a:ext>
              <a:ext uri="{C183D7F6-B498-43B3-948B-1728B52AA6E4}">
                <adec:decorative xmlns:adec="http://schemas.microsoft.com/office/drawing/2017/decorative" val="1"/>
              </a:ext>
            </a:extLst>
          </p:cNvPr>
          <p:cNvSpPr/>
          <p:nvPr userDrawn="1"/>
        </p:nvSpPr>
        <p:spPr>
          <a:xfrm>
            <a:off x="8650706" y="5058410"/>
            <a:ext cx="2624328" cy="7643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6">
            <a:extLst>
              <a:ext uri="{FF2B5EF4-FFF2-40B4-BE49-F238E27FC236}">
                <a16:creationId xmlns:a16="http://schemas.microsoft.com/office/drawing/2014/main" id="{3BB83F7C-5495-8D46-6D74-3F64F38469B4}"/>
              </a:ext>
            </a:extLst>
          </p:cNvPr>
          <p:cNvSpPr>
            <a:spLocks noGrp="1"/>
          </p:cNvSpPr>
          <p:nvPr>
            <p:ph type="body" sz="quarter" idx="18" hasCustomPrompt="1"/>
          </p:nvPr>
        </p:nvSpPr>
        <p:spPr>
          <a:xfrm>
            <a:off x="10241073" y="5286496"/>
            <a:ext cx="685800" cy="685800"/>
          </a:xfrm>
          <a:prstGeom prst="ellipse">
            <a:avLst/>
          </a:prstGeom>
          <a:solidFill>
            <a:schemeClr val="tx1">
              <a:lumMod val="75000"/>
              <a:lumOff val="25000"/>
            </a:schemeClr>
          </a:solidFill>
        </p:spPr>
        <p:txBody>
          <a:bodyPr lIns="0" tIns="0" rIns="0" bIns="0" anchor="ctr">
            <a:noAutofit/>
          </a:bodyPr>
          <a:lstStyle>
            <a:lvl1pPr marL="0" indent="0" algn="ctr">
              <a:lnSpc>
                <a:spcPct val="100000"/>
              </a:lnSpc>
              <a:spcBef>
                <a:spcPts val="0"/>
              </a:spcBef>
              <a:buNone/>
              <a:defRPr sz="3800" b="0">
                <a:solidFill>
                  <a:schemeClr val="accent2"/>
                </a:solidFill>
                <a:latin typeface="+mn-lt"/>
              </a:defRPr>
            </a:lvl1pPr>
            <a:lvl2pPr marL="457200" indent="0">
              <a:buNone/>
              <a:defRPr b="1">
                <a:latin typeface="+mj-lt"/>
              </a:defRPr>
            </a:lvl2pPr>
            <a:lvl3pPr marL="914400" indent="0">
              <a:buNone/>
              <a:defRPr b="1">
                <a:latin typeface="+mj-lt"/>
              </a:defRPr>
            </a:lvl3pPr>
            <a:lvl4pPr marL="1371600" indent="0">
              <a:buNone/>
              <a:defRPr b="1">
                <a:latin typeface="+mj-lt"/>
              </a:defRPr>
            </a:lvl4pPr>
            <a:lvl5pPr marL="1828800" indent="0">
              <a:buNone/>
              <a:defRPr b="1">
                <a:latin typeface="+mj-lt"/>
              </a:defRPr>
            </a:lvl5pPr>
          </a:lstStyle>
          <a:p>
            <a:pPr lvl="0"/>
            <a:r>
              <a:rPr lang="en-US"/>
              <a:t>0</a:t>
            </a:r>
          </a:p>
        </p:txBody>
      </p:sp>
      <p:cxnSp>
        <p:nvCxnSpPr>
          <p:cNvPr id="3" name="Straight Connector 2">
            <a:extLst>
              <a:ext uri="{FF2B5EF4-FFF2-40B4-BE49-F238E27FC236}">
                <a16:creationId xmlns:a16="http://schemas.microsoft.com/office/drawing/2014/main" id="{DABCB24E-B29D-4CAD-6002-ADBEE7B51C3C}"/>
              </a:ext>
              <a:ext uri="{C183D7F6-B498-43B3-948B-1728B52AA6E4}">
                <adec:decorative xmlns:adec="http://schemas.microsoft.com/office/drawing/2017/decorative" val="1"/>
              </a:ext>
            </a:extLst>
          </p:cNvPr>
          <p:cNvCxnSpPr>
            <a:cxnSpLocks/>
          </p:cNvCxnSpPr>
          <p:nvPr userDrawn="1"/>
        </p:nvCxnSpPr>
        <p:spPr>
          <a:xfrm>
            <a:off x="806117" y="2160084"/>
            <a:ext cx="0" cy="292608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9C53638E-B4F4-BC5B-4F7B-2632A642FC21}"/>
              </a:ext>
              <a:ext uri="{C183D7F6-B498-43B3-948B-1728B52AA6E4}">
                <adec:decorative xmlns:adec="http://schemas.microsoft.com/office/drawing/2017/decorative" val="1"/>
              </a:ext>
            </a:extLst>
          </p:cNvPr>
          <p:cNvCxnSpPr>
            <a:cxnSpLocks/>
          </p:cNvCxnSpPr>
          <p:nvPr userDrawn="1"/>
        </p:nvCxnSpPr>
        <p:spPr>
          <a:xfrm>
            <a:off x="3414556" y="2160084"/>
            <a:ext cx="0" cy="292608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CD2369F-A70B-DD0A-2CBB-ED8F8D206452}"/>
              </a:ext>
              <a:ext uri="{C183D7F6-B498-43B3-948B-1728B52AA6E4}">
                <adec:decorative xmlns:adec="http://schemas.microsoft.com/office/drawing/2017/decorative" val="1"/>
              </a:ext>
            </a:extLst>
          </p:cNvPr>
          <p:cNvCxnSpPr>
            <a:cxnSpLocks/>
          </p:cNvCxnSpPr>
          <p:nvPr userDrawn="1"/>
        </p:nvCxnSpPr>
        <p:spPr>
          <a:xfrm>
            <a:off x="6028880" y="2160084"/>
            <a:ext cx="0" cy="292608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CB2B62D-1C66-8947-ADE4-D3372719D0C1}"/>
              </a:ext>
              <a:ext uri="{C183D7F6-B498-43B3-948B-1728B52AA6E4}">
                <adec:decorative xmlns:adec="http://schemas.microsoft.com/office/drawing/2017/decorative" val="1"/>
              </a:ext>
            </a:extLst>
          </p:cNvPr>
          <p:cNvCxnSpPr>
            <a:cxnSpLocks/>
          </p:cNvCxnSpPr>
          <p:nvPr userDrawn="1"/>
        </p:nvCxnSpPr>
        <p:spPr>
          <a:xfrm>
            <a:off x="8648206" y="2160084"/>
            <a:ext cx="0" cy="292608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FC2EA01-3CC8-9317-AD83-25CAF4172001}"/>
              </a:ext>
              <a:ext uri="{C183D7F6-B498-43B3-948B-1728B52AA6E4}">
                <adec:decorative xmlns:adec="http://schemas.microsoft.com/office/drawing/2017/decorative" val="1"/>
              </a:ext>
            </a:extLst>
          </p:cNvPr>
          <p:cNvCxnSpPr>
            <a:cxnSpLocks/>
          </p:cNvCxnSpPr>
          <p:nvPr userDrawn="1"/>
        </p:nvCxnSpPr>
        <p:spPr>
          <a:xfrm>
            <a:off x="4724219" y="3385635"/>
            <a:ext cx="0" cy="173736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03C9A28-AA60-F592-9922-37514253D96E}"/>
              </a:ext>
              <a:ext uri="{C183D7F6-B498-43B3-948B-1728B52AA6E4}">
                <adec:decorative xmlns:adec="http://schemas.microsoft.com/office/drawing/2017/decorative" val="1"/>
              </a:ext>
            </a:extLst>
          </p:cNvPr>
          <p:cNvCxnSpPr>
            <a:cxnSpLocks/>
          </p:cNvCxnSpPr>
          <p:nvPr userDrawn="1"/>
        </p:nvCxnSpPr>
        <p:spPr>
          <a:xfrm>
            <a:off x="2104893" y="3385635"/>
            <a:ext cx="0" cy="173736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E6E67FC-CD5C-378F-5A1D-2FEA254C04B4}"/>
              </a:ext>
              <a:ext uri="{C183D7F6-B498-43B3-948B-1728B52AA6E4}">
                <adec:decorative xmlns:adec="http://schemas.microsoft.com/office/drawing/2017/decorative" val="1"/>
              </a:ext>
            </a:extLst>
          </p:cNvPr>
          <p:cNvCxnSpPr>
            <a:cxnSpLocks/>
          </p:cNvCxnSpPr>
          <p:nvPr userDrawn="1"/>
        </p:nvCxnSpPr>
        <p:spPr>
          <a:xfrm>
            <a:off x="7343545" y="3385635"/>
            <a:ext cx="0" cy="173736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AEFC0F0-A911-503E-F2D1-80A2C2732233}"/>
              </a:ext>
              <a:ext uri="{C183D7F6-B498-43B3-948B-1728B52AA6E4}">
                <adec:decorative xmlns:adec="http://schemas.microsoft.com/office/drawing/2017/decorative" val="1"/>
              </a:ext>
            </a:extLst>
          </p:cNvPr>
          <p:cNvCxnSpPr>
            <a:cxnSpLocks/>
          </p:cNvCxnSpPr>
          <p:nvPr userDrawn="1"/>
        </p:nvCxnSpPr>
        <p:spPr>
          <a:xfrm>
            <a:off x="9962873" y="3385635"/>
            <a:ext cx="0" cy="173736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69F6437-9EF2-9F8E-DAB0-99F3F9809152}"/>
              </a:ext>
              <a:ext uri="{C183D7F6-B498-43B3-948B-1728B52AA6E4}">
                <adec:decorative xmlns:adec="http://schemas.microsoft.com/office/drawing/2017/decorative" val="1"/>
              </a:ext>
            </a:extLst>
          </p:cNvPr>
          <p:cNvCxnSpPr>
            <a:cxnSpLocks/>
          </p:cNvCxnSpPr>
          <p:nvPr userDrawn="1"/>
        </p:nvCxnSpPr>
        <p:spPr>
          <a:xfrm flipH="1">
            <a:off x="5896340" y="2160084"/>
            <a:ext cx="265079"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8BFBCA3-D3BE-0434-DC7B-4E1D3334DFD1}"/>
              </a:ext>
              <a:ext uri="{C183D7F6-B498-43B3-948B-1728B52AA6E4}">
                <adec:decorative xmlns:adec="http://schemas.microsoft.com/office/drawing/2017/decorative" val="1"/>
              </a:ext>
            </a:extLst>
          </p:cNvPr>
          <p:cNvCxnSpPr>
            <a:cxnSpLocks/>
          </p:cNvCxnSpPr>
          <p:nvPr userDrawn="1"/>
        </p:nvCxnSpPr>
        <p:spPr>
          <a:xfrm flipH="1">
            <a:off x="7208504" y="3381429"/>
            <a:ext cx="265079"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4253FDA-FEA9-EA91-CB3A-429D559AE7E0}"/>
              </a:ext>
              <a:ext uri="{C183D7F6-B498-43B3-948B-1728B52AA6E4}">
                <adec:decorative xmlns:adec="http://schemas.microsoft.com/office/drawing/2017/decorative" val="1"/>
              </a:ext>
            </a:extLst>
          </p:cNvPr>
          <p:cNvCxnSpPr>
            <a:cxnSpLocks/>
          </p:cNvCxnSpPr>
          <p:nvPr userDrawn="1"/>
        </p:nvCxnSpPr>
        <p:spPr>
          <a:xfrm flipH="1">
            <a:off x="8515666" y="2160084"/>
            <a:ext cx="265079"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0967671-6CAD-416D-3A6F-0418B751A817}"/>
              </a:ext>
              <a:ext uri="{C183D7F6-B498-43B3-948B-1728B52AA6E4}">
                <adec:decorative xmlns:adec="http://schemas.microsoft.com/office/drawing/2017/decorative" val="1"/>
              </a:ext>
            </a:extLst>
          </p:cNvPr>
          <p:cNvCxnSpPr>
            <a:cxnSpLocks/>
          </p:cNvCxnSpPr>
          <p:nvPr userDrawn="1"/>
        </p:nvCxnSpPr>
        <p:spPr>
          <a:xfrm flipH="1">
            <a:off x="3282016" y="2160084"/>
            <a:ext cx="265079"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44CF2C2-869D-7484-D18B-922E3312FFDB}"/>
              </a:ext>
              <a:ext uri="{C183D7F6-B498-43B3-948B-1728B52AA6E4}">
                <adec:decorative xmlns:adec="http://schemas.microsoft.com/office/drawing/2017/decorative" val="1"/>
              </a:ext>
            </a:extLst>
          </p:cNvPr>
          <p:cNvCxnSpPr>
            <a:cxnSpLocks/>
          </p:cNvCxnSpPr>
          <p:nvPr userDrawn="1"/>
        </p:nvCxnSpPr>
        <p:spPr>
          <a:xfrm flipH="1">
            <a:off x="670191" y="2160084"/>
            <a:ext cx="265079"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2A6F0CA-0A69-92A7-71D7-54DD8B24ECB9}"/>
              </a:ext>
              <a:ext uri="{C183D7F6-B498-43B3-948B-1728B52AA6E4}">
                <adec:decorative xmlns:adec="http://schemas.microsoft.com/office/drawing/2017/decorative" val="1"/>
              </a:ext>
            </a:extLst>
          </p:cNvPr>
          <p:cNvCxnSpPr>
            <a:cxnSpLocks/>
          </p:cNvCxnSpPr>
          <p:nvPr userDrawn="1"/>
        </p:nvCxnSpPr>
        <p:spPr>
          <a:xfrm flipH="1">
            <a:off x="4591679" y="3381429"/>
            <a:ext cx="265079"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981E03DD-A47B-70BE-0259-6976F5F28838}"/>
              </a:ext>
              <a:ext uri="{C183D7F6-B498-43B3-948B-1728B52AA6E4}">
                <adec:decorative xmlns:adec="http://schemas.microsoft.com/office/drawing/2017/decorative" val="1"/>
              </a:ext>
            </a:extLst>
          </p:cNvPr>
          <p:cNvCxnSpPr>
            <a:cxnSpLocks/>
          </p:cNvCxnSpPr>
          <p:nvPr userDrawn="1"/>
        </p:nvCxnSpPr>
        <p:spPr>
          <a:xfrm flipH="1">
            <a:off x="1970660" y="3381429"/>
            <a:ext cx="265079"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65CBF5-8D14-2F85-AF20-B4EE23B180B2}"/>
              </a:ext>
              <a:ext uri="{C183D7F6-B498-43B3-948B-1728B52AA6E4}">
                <adec:decorative xmlns:adec="http://schemas.microsoft.com/office/drawing/2017/decorative" val="1"/>
              </a:ext>
            </a:extLst>
          </p:cNvPr>
          <p:cNvCxnSpPr>
            <a:cxnSpLocks/>
          </p:cNvCxnSpPr>
          <p:nvPr userDrawn="1"/>
        </p:nvCxnSpPr>
        <p:spPr>
          <a:xfrm flipH="1">
            <a:off x="9830330" y="3381429"/>
            <a:ext cx="265079"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882720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Introduction">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9BE68DE5-FB8F-C713-B589-69851789C6C5}"/>
              </a:ext>
            </a:extLst>
          </p:cNvPr>
          <p:cNvSpPr/>
          <p:nvPr userDrawn="1"/>
        </p:nvSpPr>
        <p:spPr>
          <a:xfrm>
            <a:off x="1" y="4852144"/>
            <a:ext cx="5681755" cy="2002200"/>
          </a:xfrm>
          <a:custGeom>
            <a:avLst/>
            <a:gdLst>
              <a:gd name="connsiteX0" fmla="*/ 320629 w 5681755"/>
              <a:gd name="connsiteY0" fmla="*/ 0 h 2002200"/>
              <a:gd name="connsiteX1" fmla="*/ 375829 w 5681755"/>
              <a:gd name="connsiteY1" fmla="*/ 158026 h 2002200"/>
              <a:gd name="connsiteX2" fmla="*/ 897491 w 5681755"/>
              <a:gd name="connsiteY2" fmla="*/ 961690 h 2002200"/>
              <a:gd name="connsiteX3" fmla="*/ 4054478 w 5681755"/>
              <a:gd name="connsiteY3" fmla="*/ 1474149 h 2002200"/>
              <a:gd name="connsiteX4" fmla="*/ 5679398 w 5681755"/>
              <a:gd name="connsiteY4" fmla="*/ 1986034 h 2002200"/>
              <a:gd name="connsiteX5" fmla="*/ 5681755 w 5681755"/>
              <a:gd name="connsiteY5" fmla="*/ 2002200 h 2002200"/>
              <a:gd name="connsiteX6" fmla="*/ 0 w 5681755"/>
              <a:gd name="connsiteY6" fmla="*/ 1989323 h 2002200"/>
              <a:gd name="connsiteX7" fmla="*/ 0 w 5681755"/>
              <a:gd name="connsiteY7" fmla="*/ 1952135 h 200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81755" h="2002200">
                <a:moveTo>
                  <a:pt x="320629" y="0"/>
                </a:moveTo>
                <a:lnTo>
                  <a:pt x="375829" y="158026"/>
                </a:lnTo>
                <a:cubicBezTo>
                  <a:pt x="503741" y="486192"/>
                  <a:pt x="688117" y="753054"/>
                  <a:pt x="897491" y="961690"/>
                </a:cubicBezTo>
                <a:cubicBezTo>
                  <a:pt x="1455821" y="1518049"/>
                  <a:pt x="3033468" y="1694058"/>
                  <a:pt x="4054478" y="1474149"/>
                </a:cubicBezTo>
                <a:cubicBezTo>
                  <a:pt x="5094564" y="1247948"/>
                  <a:pt x="5587838" y="1548928"/>
                  <a:pt x="5679398" y="1986034"/>
                </a:cubicBezTo>
                <a:lnTo>
                  <a:pt x="5681755" y="2002200"/>
                </a:lnTo>
                <a:lnTo>
                  <a:pt x="0" y="1989323"/>
                </a:lnTo>
                <a:lnTo>
                  <a:pt x="0" y="1952135"/>
                </a:lnTo>
                <a:close/>
              </a:path>
            </a:pathLst>
          </a:custGeom>
          <a:gradFill flip="none" rotWithShape="1">
            <a:gsLst>
              <a:gs pos="77000">
                <a:schemeClr val="accent3">
                  <a:lumMod val="25000"/>
                  <a:alpha val="0"/>
                </a:schemeClr>
              </a:gs>
              <a:gs pos="0">
                <a:schemeClr val="tx2">
                  <a:alpha val="70774"/>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22" name="Freeform: Shape 21">
            <a:extLst>
              <a:ext uri="{FF2B5EF4-FFF2-40B4-BE49-F238E27FC236}">
                <a16:creationId xmlns:a16="http://schemas.microsoft.com/office/drawing/2014/main" id="{76B337A9-EA8E-4E30-3CF4-C681F9705934}"/>
              </a:ext>
            </a:extLst>
          </p:cNvPr>
          <p:cNvSpPr/>
          <p:nvPr userDrawn="1"/>
        </p:nvSpPr>
        <p:spPr>
          <a:xfrm>
            <a:off x="1" y="0"/>
            <a:ext cx="6392389" cy="3297866"/>
          </a:xfrm>
          <a:custGeom>
            <a:avLst/>
            <a:gdLst>
              <a:gd name="connsiteX0" fmla="*/ 0 w 6392389"/>
              <a:gd name="connsiteY0" fmla="*/ 0 h 3297866"/>
              <a:gd name="connsiteX1" fmla="*/ 6392389 w 6392389"/>
              <a:gd name="connsiteY1" fmla="*/ 0 h 3297866"/>
              <a:gd name="connsiteX2" fmla="*/ 6039257 w 6392389"/>
              <a:gd name="connsiteY2" fmla="*/ 205593 h 3297866"/>
              <a:gd name="connsiteX3" fmla="*/ 4044501 w 6392389"/>
              <a:gd name="connsiteY3" fmla="*/ 1885401 h 3297866"/>
              <a:gd name="connsiteX4" fmla="*/ 41384 w 6392389"/>
              <a:gd name="connsiteY4" fmla="*/ 2408804 h 3297866"/>
              <a:gd name="connsiteX5" fmla="*/ 0 w 6392389"/>
              <a:gd name="connsiteY5" fmla="*/ 2349004 h 3297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92389" h="3297866">
                <a:moveTo>
                  <a:pt x="0" y="0"/>
                </a:moveTo>
                <a:lnTo>
                  <a:pt x="6392389" y="0"/>
                </a:lnTo>
                <a:lnTo>
                  <a:pt x="6039257" y="205593"/>
                </a:lnTo>
                <a:cubicBezTo>
                  <a:pt x="5243960" y="694220"/>
                  <a:pt x="4533171" y="1286369"/>
                  <a:pt x="4044501" y="1885401"/>
                </a:cubicBezTo>
                <a:cubicBezTo>
                  <a:pt x="2455953" y="3842789"/>
                  <a:pt x="879065" y="3516921"/>
                  <a:pt x="41384" y="2408804"/>
                </a:cubicBezTo>
                <a:lnTo>
                  <a:pt x="0" y="2349004"/>
                </a:lnTo>
                <a:close/>
              </a:path>
            </a:pathLst>
          </a:custGeom>
          <a:gradFill flip="none" rotWithShape="1">
            <a:gsLst>
              <a:gs pos="20000">
                <a:schemeClr val="accent3">
                  <a:lumMod val="25000"/>
                </a:schemeClr>
              </a:gs>
              <a:gs pos="100000">
                <a:schemeClr val="tx2">
                  <a:alpha val="54000"/>
                </a:schemeClr>
              </a:gs>
            </a:gsLst>
            <a:lin ang="10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5" name="Freeform: Shape 14">
            <a:extLst>
              <a:ext uri="{FF2B5EF4-FFF2-40B4-BE49-F238E27FC236}">
                <a16:creationId xmlns:a16="http://schemas.microsoft.com/office/drawing/2014/main" id="{3385D1DB-F6B1-8F65-1FDB-5CDD731A6DFC}"/>
              </a:ext>
            </a:extLst>
          </p:cNvPr>
          <p:cNvSpPr/>
          <p:nvPr userDrawn="1"/>
        </p:nvSpPr>
        <p:spPr>
          <a:xfrm>
            <a:off x="9517205" y="2"/>
            <a:ext cx="2674794" cy="6857999"/>
          </a:xfrm>
          <a:custGeom>
            <a:avLst/>
            <a:gdLst>
              <a:gd name="connsiteX0" fmla="*/ 2674793 w 2674794"/>
              <a:gd name="connsiteY0" fmla="*/ 0 h 6857999"/>
              <a:gd name="connsiteX1" fmla="*/ 2674794 w 2674794"/>
              <a:gd name="connsiteY1" fmla="*/ 6857999 h 6857999"/>
              <a:gd name="connsiteX2" fmla="*/ 1158844 w 2674794"/>
              <a:gd name="connsiteY2" fmla="*/ 6857999 h 6857999"/>
              <a:gd name="connsiteX3" fmla="*/ 1212639 w 2674794"/>
              <a:gd name="connsiteY3" fmla="*/ 6771304 h 6857999"/>
              <a:gd name="connsiteX4" fmla="*/ 1327460 w 2674794"/>
              <a:gd name="connsiteY4" fmla="*/ 6554527 h 6857999"/>
              <a:gd name="connsiteX5" fmla="*/ 545566 w 2674794"/>
              <a:gd name="connsiteY5" fmla="*/ 2293136 h 6857999"/>
              <a:gd name="connsiteX6" fmla="*/ 381787 w 2674794"/>
              <a:gd name="connsiteY6" fmla="*/ 3827 h 6857999"/>
              <a:gd name="connsiteX7" fmla="*/ 386161 w 2674794"/>
              <a:gd name="connsiteY7"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4794" h="6857999">
                <a:moveTo>
                  <a:pt x="2674793" y="0"/>
                </a:moveTo>
                <a:lnTo>
                  <a:pt x="2674794" y="6857999"/>
                </a:lnTo>
                <a:lnTo>
                  <a:pt x="1158844" y="6857999"/>
                </a:lnTo>
                <a:lnTo>
                  <a:pt x="1212639" y="6771304"/>
                </a:lnTo>
                <a:cubicBezTo>
                  <a:pt x="1256917" y="6696480"/>
                  <a:pt x="1295401" y="6624001"/>
                  <a:pt x="1327460" y="6554527"/>
                </a:cubicBezTo>
                <a:cubicBezTo>
                  <a:pt x="1840424" y="5442926"/>
                  <a:pt x="1337703" y="3374924"/>
                  <a:pt x="545566" y="2293136"/>
                </a:cubicBezTo>
                <a:cubicBezTo>
                  <a:pt x="-210423" y="1266170"/>
                  <a:pt x="-98154" y="469786"/>
                  <a:pt x="381787" y="3827"/>
                </a:cubicBezTo>
                <a:lnTo>
                  <a:pt x="386161" y="0"/>
                </a:lnTo>
                <a:close/>
              </a:path>
            </a:pathLst>
          </a:custGeom>
          <a:solidFill>
            <a:schemeClr val="tx2">
              <a:alpha val="32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1" name="glass card">
            <a:extLst>
              <a:ext uri="{FF2B5EF4-FFF2-40B4-BE49-F238E27FC236}">
                <a16:creationId xmlns:a16="http://schemas.microsoft.com/office/drawing/2014/main" id="{BAC99002-32F5-F4C1-2519-F23274B0580C}"/>
              </a:ext>
            </a:extLst>
          </p:cNvPr>
          <p:cNvSpPr/>
          <p:nvPr userDrawn="1"/>
        </p:nvSpPr>
        <p:spPr>
          <a:xfrm>
            <a:off x="1365705" y="1005155"/>
            <a:ext cx="9243233" cy="4978750"/>
          </a:xfrm>
          <a:prstGeom prst="roundRect">
            <a:avLst>
              <a:gd name="adj" fmla="val 6806"/>
            </a:avLst>
          </a:prstGeom>
          <a:gradFill>
            <a:gsLst>
              <a:gs pos="100000">
                <a:schemeClr val="bg1">
                  <a:alpha val="3000"/>
                </a:schemeClr>
              </a:gs>
              <a:gs pos="47000">
                <a:schemeClr val="bg1">
                  <a:alpha val="17037"/>
                </a:schemeClr>
              </a:gs>
              <a:gs pos="6000">
                <a:schemeClr val="bg1">
                  <a:alpha val="13000"/>
                </a:schemeClr>
              </a:gs>
            </a:gsLst>
            <a:path path="circle">
              <a:fillToRect l="100000" t="100000"/>
            </a:path>
          </a:gradFill>
          <a:ln w="6350">
            <a:noFill/>
          </a:ln>
          <a:effectLst>
            <a:outerShdw blurRad="63500" dist="38100" dir="5400000" sx="1000" sy="1000" algn="t" rotWithShape="0">
              <a:prstClr val="black">
                <a:alpha val="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2228088" y="2157984"/>
            <a:ext cx="7735824" cy="1069848"/>
          </a:xfrm>
        </p:spPr>
        <p:txBody>
          <a:bodyPr anchor="b">
            <a:no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228088" y="3685032"/>
            <a:ext cx="7735824" cy="1133856"/>
          </a:xfrm>
        </p:spPr>
        <p:txBody>
          <a:bodyPr>
            <a:noAutofit/>
          </a:bodyPr>
          <a:lstStyle>
            <a:lvl1pPr marL="0" indent="0" algn="ctr">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7" name="Freeform: Shape 26">
            <a:extLst>
              <a:ext uri="{FF2B5EF4-FFF2-40B4-BE49-F238E27FC236}">
                <a16:creationId xmlns:a16="http://schemas.microsoft.com/office/drawing/2014/main" id="{0DF239B3-DB66-3CD4-1BFE-4EBA82BC4A44}"/>
              </a:ext>
            </a:extLst>
          </p:cNvPr>
          <p:cNvSpPr/>
          <p:nvPr userDrawn="1"/>
        </p:nvSpPr>
        <p:spPr>
          <a:xfrm>
            <a:off x="0" y="5255333"/>
            <a:ext cx="2769194" cy="1602667"/>
          </a:xfrm>
          <a:custGeom>
            <a:avLst/>
            <a:gdLst>
              <a:gd name="connsiteX0" fmla="*/ 0 w 2769194"/>
              <a:gd name="connsiteY0" fmla="*/ 0 h 1602667"/>
              <a:gd name="connsiteX1" fmla="*/ 93250 w 2769194"/>
              <a:gd name="connsiteY1" fmla="*/ 101565 h 1602667"/>
              <a:gd name="connsiteX2" fmla="*/ 2646213 w 2769194"/>
              <a:gd name="connsiteY2" fmla="*/ 1567071 h 1602667"/>
              <a:gd name="connsiteX3" fmla="*/ 2769194 w 2769194"/>
              <a:gd name="connsiteY3" fmla="*/ 1602667 h 1602667"/>
              <a:gd name="connsiteX4" fmla="*/ 0 w 2769194"/>
              <a:gd name="connsiteY4" fmla="*/ 1602667 h 1602667"/>
              <a:gd name="connsiteX5" fmla="*/ 0 w 2769194"/>
              <a:gd name="connsiteY5" fmla="*/ 807120 h 160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9194" h="1602667">
                <a:moveTo>
                  <a:pt x="0" y="0"/>
                </a:moveTo>
                <a:lnTo>
                  <a:pt x="93250" y="101565"/>
                </a:lnTo>
                <a:cubicBezTo>
                  <a:pt x="702540" y="735306"/>
                  <a:pt x="1672588" y="1259605"/>
                  <a:pt x="2646213" y="1567071"/>
                </a:cubicBezTo>
                <a:lnTo>
                  <a:pt x="2769194" y="1602667"/>
                </a:lnTo>
                <a:lnTo>
                  <a:pt x="0" y="1602667"/>
                </a:lnTo>
                <a:lnTo>
                  <a:pt x="0" y="807120"/>
                </a:lnTo>
                <a:close/>
              </a:path>
            </a:pathLst>
          </a:custGeom>
          <a:gradFill flip="none" rotWithShape="1">
            <a:gsLst>
              <a:gs pos="60000">
                <a:schemeClr val="accent3">
                  <a:alpha val="45000"/>
                </a:schemeClr>
              </a:gs>
              <a:gs pos="99000">
                <a:schemeClr val="accent5">
                  <a:alpha val="66721"/>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cxnSp>
        <p:nvCxnSpPr>
          <p:cNvPr id="28" name="Straight Connector 27">
            <a:extLst>
              <a:ext uri="{FF2B5EF4-FFF2-40B4-BE49-F238E27FC236}">
                <a16:creationId xmlns:a16="http://schemas.microsoft.com/office/drawing/2014/main" id="{93303B57-FF55-B795-FAE7-5EF26BFCBEF3}"/>
              </a:ext>
            </a:extLst>
          </p:cNvPr>
          <p:cNvCxnSpPr>
            <a:cxnSpLocks/>
          </p:cNvCxnSpPr>
          <p:nvPr userDrawn="1"/>
        </p:nvCxnSpPr>
        <p:spPr>
          <a:xfrm rot="5400000">
            <a:off x="6115287" y="2597113"/>
            <a:ext cx="0" cy="165518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169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524000" y="2029968"/>
            <a:ext cx="9144000" cy="1069848"/>
          </a:xfrm>
        </p:spPr>
        <p:txBody>
          <a:bodyPr anchor="b">
            <a:no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560320" y="3803904"/>
            <a:ext cx="7068312" cy="758952"/>
          </a:xfrm>
        </p:spPr>
        <p:txBody>
          <a:bodyPr>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reeform 3">
            <a:extLst>
              <a:ext uri="{FF2B5EF4-FFF2-40B4-BE49-F238E27FC236}">
                <a16:creationId xmlns:a16="http://schemas.microsoft.com/office/drawing/2014/main" id="{F1F20C20-DE23-6FE7-74A0-517218ACED7A}"/>
              </a:ext>
            </a:extLst>
          </p:cNvPr>
          <p:cNvSpPr/>
          <p:nvPr userDrawn="1"/>
        </p:nvSpPr>
        <p:spPr>
          <a:xfrm rot="10800000">
            <a:off x="-1" y="5019503"/>
            <a:ext cx="9676770" cy="1838496"/>
          </a:xfrm>
          <a:custGeom>
            <a:avLst/>
            <a:gdLst>
              <a:gd name="connsiteX0" fmla="*/ 3062591 w 9676770"/>
              <a:gd name="connsiteY0" fmla="*/ 1838437 h 1838496"/>
              <a:gd name="connsiteX1" fmla="*/ 10485 w 9676770"/>
              <a:gd name="connsiteY1" fmla="*/ 104484 h 1838496"/>
              <a:gd name="connsiteX2" fmla="*/ 0 w 9676770"/>
              <a:gd name="connsiteY2" fmla="*/ 0 h 1838496"/>
              <a:gd name="connsiteX3" fmla="*/ 9676770 w 9676770"/>
              <a:gd name="connsiteY3" fmla="*/ 0 h 1838496"/>
              <a:gd name="connsiteX4" fmla="*/ 9676770 w 9676770"/>
              <a:gd name="connsiteY4" fmla="*/ 396354 h 1838496"/>
              <a:gd name="connsiteX5" fmla="*/ 9495267 w 9676770"/>
              <a:gd name="connsiteY5" fmla="*/ 334664 h 1838496"/>
              <a:gd name="connsiteX6" fmla="*/ 7835850 w 9676770"/>
              <a:gd name="connsiteY6" fmla="*/ 99619 h 1838496"/>
              <a:gd name="connsiteX7" fmla="*/ 3062591 w 9676770"/>
              <a:gd name="connsiteY7" fmla="*/ 1838437 h 183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6770" h="1838496">
                <a:moveTo>
                  <a:pt x="3062591" y="1838437"/>
                </a:moveTo>
                <a:cubicBezTo>
                  <a:pt x="1270312" y="1847662"/>
                  <a:pt x="141962" y="776331"/>
                  <a:pt x="10485" y="104484"/>
                </a:cubicBezTo>
                <a:lnTo>
                  <a:pt x="0" y="0"/>
                </a:lnTo>
                <a:lnTo>
                  <a:pt x="9676770" y="0"/>
                </a:lnTo>
                <a:lnTo>
                  <a:pt x="9676770" y="396354"/>
                </a:lnTo>
                <a:lnTo>
                  <a:pt x="9495267" y="334664"/>
                </a:lnTo>
                <a:cubicBezTo>
                  <a:pt x="9021588" y="187614"/>
                  <a:pt x="8472423" y="88973"/>
                  <a:pt x="7835850" y="99619"/>
                </a:cubicBezTo>
                <a:cubicBezTo>
                  <a:pt x="5798818" y="133686"/>
                  <a:pt x="4974355" y="1828598"/>
                  <a:pt x="3062591" y="1838437"/>
                </a:cubicBezTo>
                <a:close/>
              </a:path>
            </a:pathLst>
          </a:custGeom>
          <a:gradFill flip="none" rotWithShape="1">
            <a:gsLst>
              <a:gs pos="43000">
                <a:schemeClr val="accent3">
                  <a:lumMod val="25000"/>
                  <a:alpha val="50000"/>
                </a:schemeClr>
              </a:gs>
              <a:gs pos="73000">
                <a:schemeClr val="accent1">
                  <a:alpha val="29177"/>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4">
            <a:extLst>
              <a:ext uri="{FF2B5EF4-FFF2-40B4-BE49-F238E27FC236}">
                <a16:creationId xmlns:a16="http://schemas.microsoft.com/office/drawing/2014/main" id="{98E2EA35-4179-2438-E1D1-02EFA8830FF9}"/>
              </a:ext>
            </a:extLst>
          </p:cNvPr>
          <p:cNvSpPr/>
          <p:nvPr userDrawn="1"/>
        </p:nvSpPr>
        <p:spPr>
          <a:xfrm flipV="1">
            <a:off x="2763044" y="6076116"/>
            <a:ext cx="3946673" cy="781884"/>
          </a:xfrm>
          <a:custGeom>
            <a:avLst/>
            <a:gdLst>
              <a:gd name="connsiteX0" fmla="*/ 1910385 w 3946673"/>
              <a:gd name="connsiteY0" fmla="*/ 781847 h 781884"/>
              <a:gd name="connsiteX1" fmla="*/ 3855031 w 3946673"/>
              <a:gd name="connsiteY1" fmla="*/ 44786 h 781884"/>
              <a:gd name="connsiteX2" fmla="*/ 3946673 w 3946673"/>
              <a:gd name="connsiteY2" fmla="*/ 0 h 781884"/>
              <a:gd name="connsiteX3" fmla="*/ 0 w 3946673"/>
              <a:gd name="connsiteY3" fmla="*/ 0 h 781884"/>
              <a:gd name="connsiteX4" fmla="*/ 54644 w 3946673"/>
              <a:gd name="connsiteY4" fmla="*/ 67939 h 781884"/>
              <a:gd name="connsiteX5" fmla="*/ 1910385 w 3946673"/>
              <a:gd name="connsiteY5" fmla="*/ 781847 h 7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46673" h="781884">
                <a:moveTo>
                  <a:pt x="1910385" y="781847"/>
                </a:moveTo>
                <a:cubicBezTo>
                  <a:pt x="2719463" y="777993"/>
                  <a:pt x="3240943" y="361686"/>
                  <a:pt x="3855031" y="44786"/>
                </a:cubicBezTo>
                <a:lnTo>
                  <a:pt x="3946673" y="0"/>
                </a:lnTo>
                <a:lnTo>
                  <a:pt x="0" y="0"/>
                </a:lnTo>
                <a:lnTo>
                  <a:pt x="54644" y="67939"/>
                </a:lnTo>
                <a:cubicBezTo>
                  <a:pt x="372182" y="426203"/>
                  <a:pt x="1020399" y="786086"/>
                  <a:pt x="1910385" y="781847"/>
                </a:cubicBezTo>
                <a:close/>
              </a:path>
            </a:pathLst>
          </a:custGeom>
          <a:gradFill>
            <a:gsLst>
              <a:gs pos="66000">
                <a:schemeClr val="accent4">
                  <a:lumMod val="75000"/>
                  <a:alpha val="46295"/>
                </a:schemeClr>
              </a:gs>
              <a:gs pos="33000">
                <a:schemeClr val="accent3">
                  <a:lumMod val="25000"/>
                  <a:alpha val="27934"/>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5">
            <a:extLst>
              <a:ext uri="{FF2B5EF4-FFF2-40B4-BE49-F238E27FC236}">
                <a16:creationId xmlns:a16="http://schemas.microsoft.com/office/drawing/2014/main" id="{A7C0B16B-87E9-E92C-62F3-D1844BEE5B2D}"/>
              </a:ext>
            </a:extLst>
          </p:cNvPr>
          <p:cNvSpPr/>
          <p:nvPr userDrawn="1"/>
        </p:nvSpPr>
        <p:spPr>
          <a:xfrm rot="10800000">
            <a:off x="5393054" y="6015979"/>
            <a:ext cx="4758726" cy="842020"/>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43000"/>
                </a:schemeClr>
              </a:gs>
              <a:gs pos="100000">
                <a:schemeClr val="accent6">
                  <a:alpha val="53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6">
            <a:extLst>
              <a:ext uri="{FF2B5EF4-FFF2-40B4-BE49-F238E27FC236}">
                <a16:creationId xmlns:a16="http://schemas.microsoft.com/office/drawing/2014/main" id="{51F4118C-3B46-F20B-EF12-E16F7513844C}"/>
              </a:ext>
            </a:extLst>
          </p:cNvPr>
          <p:cNvSpPr/>
          <p:nvPr userDrawn="1"/>
        </p:nvSpPr>
        <p:spPr>
          <a:xfrm rot="10800000" flipH="1">
            <a:off x="-2688" y="5263861"/>
            <a:ext cx="12192000" cy="1599109"/>
          </a:xfrm>
          <a:custGeom>
            <a:avLst/>
            <a:gdLst>
              <a:gd name="connsiteX0" fmla="*/ 1373073 w 12192000"/>
              <a:gd name="connsiteY0" fmla="*/ 1599066 h 1599109"/>
              <a:gd name="connsiteX1" fmla="*/ 4901233 w 12192000"/>
              <a:gd name="connsiteY1" fmla="*/ 313816 h 1599109"/>
              <a:gd name="connsiteX2" fmla="*/ 7629483 w 12192000"/>
              <a:gd name="connsiteY2" fmla="*/ 1209099 h 1599109"/>
              <a:gd name="connsiteX3" fmla="*/ 7664573 w 12192000"/>
              <a:gd name="connsiteY3" fmla="*/ 1222798 h 1599109"/>
              <a:gd name="connsiteX4" fmla="*/ 7753536 w 12192000"/>
              <a:gd name="connsiteY4" fmla="*/ 1277391 h 1599109"/>
              <a:gd name="connsiteX5" fmla="*/ 9091947 w 12192000"/>
              <a:gd name="connsiteY5" fmla="*/ 1582567 h 1599109"/>
              <a:gd name="connsiteX6" fmla="*/ 12094171 w 12192000"/>
              <a:gd name="connsiteY6" fmla="*/ 359476 h 1599109"/>
              <a:gd name="connsiteX7" fmla="*/ 12192000 w 12192000"/>
              <a:gd name="connsiteY7" fmla="*/ 342643 h 1599109"/>
              <a:gd name="connsiteX8" fmla="*/ 12192000 w 12192000"/>
              <a:gd name="connsiteY8" fmla="*/ 0 h 1599109"/>
              <a:gd name="connsiteX9" fmla="*/ 0 w 12192000"/>
              <a:gd name="connsiteY9" fmla="*/ 0 h 1599109"/>
              <a:gd name="connsiteX10" fmla="*/ 0 w 12192000"/>
              <a:gd name="connsiteY10" fmla="*/ 1274406 h 1599109"/>
              <a:gd name="connsiteX11" fmla="*/ 34662 w 12192000"/>
              <a:gd name="connsiteY11" fmla="*/ 1293889 h 1599109"/>
              <a:gd name="connsiteX12" fmla="*/ 1373073 w 12192000"/>
              <a:gd name="connsiteY12" fmla="*/ 1599066 h 1599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1599109">
                <a:moveTo>
                  <a:pt x="1373073" y="1599066"/>
                </a:moveTo>
                <a:cubicBezTo>
                  <a:pt x="2786156" y="1591793"/>
                  <a:pt x="3395560" y="338997"/>
                  <a:pt x="4901233" y="313816"/>
                </a:cubicBezTo>
                <a:cubicBezTo>
                  <a:pt x="6312803" y="290208"/>
                  <a:pt x="7142906" y="993618"/>
                  <a:pt x="7629483" y="1209099"/>
                </a:cubicBezTo>
                <a:lnTo>
                  <a:pt x="7664573" y="1222798"/>
                </a:lnTo>
                <a:lnTo>
                  <a:pt x="7753536" y="1277391"/>
                </a:lnTo>
                <a:cubicBezTo>
                  <a:pt x="8110655" y="1460232"/>
                  <a:pt x="8562041" y="1585295"/>
                  <a:pt x="9091947" y="1582567"/>
                </a:cubicBezTo>
                <a:cubicBezTo>
                  <a:pt x="10328396" y="1576205"/>
                  <a:pt x="10949524" y="616237"/>
                  <a:pt x="12094171" y="359476"/>
                </a:cubicBezTo>
                <a:lnTo>
                  <a:pt x="12192000" y="342643"/>
                </a:lnTo>
                <a:lnTo>
                  <a:pt x="12192000" y="0"/>
                </a:lnTo>
                <a:lnTo>
                  <a:pt x="0" y="0"/>
                </a:lnTo>
                <a:lnTo>
                  <a:pt x="0" y="1274406"/>
                </a:lnTo>
                <a:lnTo>
                  <a:pt x="34662" y="1293889"/>
                </a:lnTo>
                <a:cubicBezTo>
                  <a:pt x="391780" y="1476730"/>
                  <a:pt x="843167" y="1601794"/>
                  <a:pt x="1373073" y="1599066"/>
                </a:cubicBezTo>
                <a:close/>
              </a:path>
            </a:pathLst>
          </a:custGeom>
          <a:gradFill flip="none" rotWithShape="1">
            <a:gsLst>
              <a:gs pos="0">
                <a:schemeClr val="accent6">
                  <a:alpha val="69328"/>
                </a:schemeClr>
              </a:gs>
              <a:gs pos="85000">
                <a:schemeClr val="accent5">
                  <a:lumMod val="50000"/>
                  <a:alpha val="42331"/>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13" name="Straight Connector 12">
            <a:extLst>
              <a:ext uri="{FF2B5EF4-FFF2-40B4-BE49-F238E27FC236}">
                <a16:creationId xmlns:a16="http://schemas.microsoft.com/office/drawing/2014/main" id="{CD0F8AA9-2207-2D4C-C2E0-FEF14E2D9ACF}"/>
              </a:ext>
            </a:extLst>
          </p:cNvPr>
          <p:cNvCxnSpPr>
            <a:cxnSpLocks/>
          </p:cNvCxnSpPr>
          <p:nvPr userDrawn="1"/>
        </p:nvCxnSpPr>
        <p:spPr>
          <a:xfrm rot="5400000">
            <a:off x="6095999" y="2597191"/>
            <a:ext cx="0" cy="16551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275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hart or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p:txBody>
          <a:bodyPr anchor="b">
            <a:noAutofit/>
          </a:bodyPr>
          <a:lstStyle>
            <a:lvl1pPr algn="ct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4A4F769D-48D3-2655-40A4-674F657B741D}"/>
              </a:ext>
            </a:extLst>
          </p:cNvPr>
          <p:cNvSpPr>
            <a:spLocks noGrp="1"/>
          </p:cNvSpPr>
          <p:nvPr>
            <p:ph type="sldNum" sz="quarter" idx="11"/>
          </p:nvPr>
        </p:nvSpPr>
        <p:spPr/>
        <p:txBody>
          <a:bodyPr>
            <a:noAutofit/>
          </a:bodyPr>
          <a:lstStyle/>
          <a:p>
            <a:fld id="{294A09A9-5501-47C1-A89A-A340965A2BE2}" type="slidenum">
              <a:rPr lang="en-US" smtClean="0"/>
              <a:pPr/>
              <a:t>‹#›</a:t>
            </a:fld>
            <a:endParaRPr lang="en-US" dirty="0"/>
          </a:p>
        </p:txBody>
      </p:sp>
      <p:sp>
        <p:nvSpPr>
          <p:cNvPr id="4" name="Footer Placeholder 3">
            <a:extLst>
              <a:ext uri="{FF2B5EF4-FFF2-40B4-BE49-F238E27FC236}">
                <a16:creationId xmlns:a16="http://schemas.microsoft.com/office/drawing/2014/main" id="{33FA0756-78EA-68DD-4650-F40EF5F2520E}"/>
              </a:ext>
            </a:extLst>
          </p:cNvPr>
          <p:cNvSpPr>
            <a:spLocks noGrp="1"/>
          </p:cNvSpPr>
          <p:nvPr>
            <p:ph type="ftr" sz="quarter" idx="10"/>
          </p:nvPr>
        </p:nvSpPr>
        <p:spPr/>
        <p:txBody>
          <a:bodyPr>
            <a:noAutofit/>
          </a:bodyPr>
          <a:lstStyle/>
          <a:p>
            <a:r>
              <a:rPr lang="en-US"/>
              <a:t>Crypto: investing &amp; trading</a:t>
            </a:r>
            <a:endParaRPr lang="en-US" dirty="0"/>
          </a:p>
        </p:txBody>
      </p:sp>
    </p:spTree>
    <p:extLst>
      <p:ext uri="{BB962C8B-B14F-4D97-AF65-F5344CB8AC3E}">
        <p14:creationId xmlns:p14="http://schemas.microsoft.com/office/powerpoint/2010/main" val="734534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Quote">
    <p:spTree>
      <p:nvGrpSpPr>
        <p:cNvPr id="1" name=""/>
        <p:cNvGrpSpPr/>
        <p:nvPr/>
      </p:nvGrpSpPr>
      <p:grpSpPr>
        <a:xfrm>
          <a:off x="0" y="0"/>
          <a:ext cx="0" cy="0"/>
          <a:chOff x="0" y="0"/>
          <a:chExt cx="0" cy="0"/>
        </a:xfrm>
      </p:grpSpPr>
      <p:sp>
        <p:nvSpPr>
          <p:cNvPr id="21" name="Freeform 6">
            <a:extLst>
              <a:ext uri="{FF2B5EF4-FFF2-40B4-BE49-F238E27FC236}">
                <a16:creationId xmlns:a16="http://schemas.microsoft.com/office/drawing/2014/main" id="{77AD3460-2264-3A46-993B-9F2AACED0504}"/>
              </a:ext>
            </a:extLst>
          </p:cNvPr>
          <p:cNvSpPr/>
          <p:nvPr userDrawn="1"/>
        </p:nvSpPr>
        <p:spPr>
          <a:xfrm rot="10800000">
            <a:off x="5393054" y="5650992"/>
            <a:ext cx="6821472" cy="1207007"/>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43000"/>
                </a:schemeClr>
              </a:gs>
              <a:gs pos="100000">
                <a:schemeClr val="accent6">
                  <a:alpha val="53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Freeform 7">
            <a:extLst>
              <a:ext uri="{FF2B5EF4-FFF2-40B4-BE49-F238E27FC236}">
                <a16:creationId xmlns:a16="http://schemas.microsoft.com/office/drawing/2014/main" id="{BBBF3E9C-CCEA-98FA-7F69-55AF07558021}"/>
              </a:ext>
            </a:extLst>
          </p:cNvPr>
          <p:cNvSpPr/>
          <p:nvPr userDrawn="1"/>
        </p:nvSpPr>
        <p:spPr>
          <a:xfrm flipH="1">
            <a:off x="-2" y="0"/>
            <a:ext cx="11262111" cy="2139696"/>
          </a:xfrm>
          <a:custGeom>
            <a:avLst/>
            <a:gdLst>
              <a:gd name="connsiteX0" fmla="*/ 3062591 w 9676770"/>
              <a:gd name="connsiteY0" fmla="*/ 1838437 h 1838496"/>
              <a:gd name="connsiteX1" fmla="*/ 10485 w 9676770"/>
              <a:gd name="connsiteY1" fmla="*/ 104484 h 1838496"/>
              <a:gd name="connsiteX2" fmla="*/ 0 w 9676770"/>
              <a:gd name="connsiteY2" fmla="*/ 0 h 1838496"/>
              <a:gd name="connsiteX3" fmla="*/ 9676770 w 9676770"/>
              <a:gd name="connsiteY3" fmla="*/ 0 h 1838496"/>
              <a:gd name="connsiteX4" fmla="*/ 9676770 w 9676770"/>
              <a:gd name="connsiteY4" fmla="*/ 396354 h 1838496"/>
              <a:gd name="connsiteX5" fmla="*/ 9495267 w 9676770"/>
              <a:gd name="connsiteY5" fmla="*/ 334664 h 1838496"/>
              <a:gd name="connsiteX6" fmla="*/ 7835850 w 9676770"/>
              <a:gd name="connsiteY6" fmla="*/ 99619 h 1838496"/>
              <a:gd name="connsiteX7" fmla="*/ 3062591 w 9676770"/>
              <a:gd name="connsiteY7" fmla="*/ 1838437 h 183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6770" h="1838496">
                <a:moveTo>
                  <a:pt x="3062591" y="1838437"/>
                </a:moveTo>
                <a:cubicBezTo>
                  <a:pt x="1270312" y="1847662"/>
                  <a:pt x="141962" y="776331"/>
                  <a:pt x="10485" y="104484"/>
                </a:cubicBezTo>
                <a:lnTo>
                  <a:pt x="0" y="0"/>
                </a:lnTo>
                <a:lnTo>
                  <a:pt x="9676770" y="0"/>
                </a:lnTo>
                <a:lnTo>
                  <a:pt x="9676770" y="396354"/>
                </a:lnTo>
                <a:lnTo>
                  <a:pt x="9495267" y="334664"/>
                </a:lnTo>
                <a:cubicBezTo>
                  <a:pt x="9021588" y="187614"/>
                  <a:pt x="8472423" y="88973"/>
                  <a:pt x="7835850" y="99619"/>
                </a:cubicBezTo>
                <a:cubicBezTo>
                  <a:pt x="5798818" y="133686"/>
                  <a:pt x="4974355" y="1828598"/>
                  <a:pt x="3062591" y="1838437"/>
                </a:cubicBezTo>
                <a:close/>
              </a:path>
            </a:pathLst>
          </a:custGeom>
          <a:gradFill flip="none" rotWithShape="1">
            <a:gsLst>
              <a:gs pos="43000">
                <a:schemeClr val="accent3">
                  <a:lumMod val="25000"/>
                  <a:alpha val="50000"/>
                </a:schemeClr>
              </a:gs>
              <a:gs pos="73000">
                <a:schemeClr val="accent1">
                  <a:alpha val="11498"/>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9">
            <a:extLst>
              <a:ext uri="{FF2B5EF4-FFF2-40B4-BE49-F238E27FC236}">
                <a16:creationId xmlns:a16="http://schemas.microsoft.com/office/drawing/2014/main" id="{4F937A84-95EC-EB44-470A-C82AD8E99897}"/>
              </a:ext>
            </a:extLst>
          </p:cNvPr>
          <p:cNvSpPr/>
          <p:nvPr userDrawn="1"/>
        </p:nvSpPr>
        <p:spPr>
          <a:xfrm>
            <a:off x="-24334" y="0"/>
            <a:ext cx="12218982" cy="6860673"/>
          </a:xfrm>
          <a:custGeom>
            <a:avLst/>
            <a:gdLst>
              <a:gd name="connsiteX0" fmla="*/ 4456 w 12218982"/>
              <a:gd name="connsiteY0" fmla="*/ 0 h 6860673"/>
              <a:gd name="connsiteX1" fmla="*/ 3150735 w 12218982"/>
              <a:gd name="connsiteY1" fmla="*/ 0 h 6860673"/>
              <a:gd name="connsiteX2" fmla="*/ 3150734 w 12218982"/>
              <a:gd name="connsiteY2" fmla="*/ 1 h 6860673"/>
              <a:gd name="connsiteX3" fmla="*/ 3275209 w 12218982"/>
              <a:gd name="connsiteY3" fmla="*/ 1 h 6860673"/>
              <a:gd name="connsiteX4" fmla="*/ 3275209 w 12218982"/>
              <a:gd name="connsiteY4" fmla="*/ 0 h 6860673"/>
              <a:gd name="connsiteX5" fmla="*/ 12218982 w 12218982"/>
              <a:gd name="connsiteY5" fmla="*/ 0 h 6860673"/>
              <a:gd name="connsiteX6" fmla="*/ 12218982 w 12218982"/>
              <a:gd name="connsiteY6" fmla="*/ 1983013 h 6860673"/>
              <a:gd name="connsiteX7" fmla="*/ 12062259 w 12218982"/>
              <a:gd name="connsiteY7" fmla="*/ 2024385 h 6860673"/>
              <a:gd name="connsiteX8" fmla="*/ 10972986 w 12218982"/>
              <a:gd name="connsiteY8" fmla="*/ 2139627 h 6860673"/>
              <a:gd name="connsiteX9" fmla="*/ 5417726 w 12218982"/>
              <a:gd name="connsiteY9" fmla="*/ 115939 h 6860673"/>
              <a:gd name="connsiteX10" fmla="*/ 3916598 w 12218982"/>
              <a:gd name="connsiteY10" fmla="*/ 272807 h 6860673"/>
              <a:gd name="connsiteX11" fmla="*/ 3863345 w 12218982"/>
              <a:gd name="connsiteY11" fmla="*/ 286233 h 6860673"/>
              <a:gd name="connsiteX12" fmla="*/ 3729781 w 12218982"/>
              <a:gd name="connsiteY12" fmla="*/ 323286 h 6860673"/>
              <a:gd name="connsiteX13" fmla="*/ 1717096 w 12218982"/>
              <a:gd name="connsiteY13" fmla="*/ 1451719 h 6860673"/>
              <a:gd name="connsiteX14" fmla="*/ 708597 w 12218982"/>
              <a:gd name="connsiteY14" fmla="*/ 2695590 h 6860673"/>
              <a:gd name="connsiteX15" fmla="*/ 486880 w 12218982"/>
              <a:gd name="connsiteY15" fmla="*/ 3274865 h 6860673"/>
              <a:gd name="connsiteX16" fmla="*/ 365997 w 12218982"/>
              <a:gd name="connsiteY16" fmla="*/ 3984708 h 6860673"/>
              <a:gd name="connsiteX17" fmla="*/ 341340 w 12218982"/>
              <a:gd name="connsiteY17" fmla="*/ 4301231 h 6860673"/>
              <a:gd name="connsiteX18" fmla="*/ 341340 w 12218982"/>
              <a:gd name="connsiteY18" fmla="*/ 5007890 h 6860673"/>
              <a:gd name="connsiteX19" fmla="*/ 343276 w 12218982"/>
              <a:gd name="connsiteY19" fmla="*/ 5047516 h 6860673"/>
              <a:gd name="connsiteX20" fmla="*/ 814636 w 12218982"/>
              <a:gd name="connsiteY20" fmla="*/ 6666819 h 6860673"/>
              <a:gd name="connsiteX21" fmla="*/ 915601 w 12218982"/>
              <a:gd name="connsiteY21" fmla="*/ 6858000 h 6860673"/>
              <a:gd name="connsiteX22" fmla="*/ 341340 w 12218982"/>
              <a:gd name="connsiteY22" fmla="*/ 6858000 h 6860673"/>
              <a:gd name="connsiteX23" fmla="*/ 341340 w 12218982"/>
              <a:gd name="connsiteY23" fmla="*/ 6860673 h 6860673"/>
              <a:gd name="connsiteX24" fmla="*/ 4456 w 12218982"/>
              <a:gd name="connsiteY24" fmla="*/ 6860673 h 6860673"/>
              <a:gd name="connsiteX25" fmla="*/ 4456 w 12218982"/>
              <a:gd name="connsiteY25" fmla="*/ 2794000 h 6860673"/>
              <a:gd name="connsiteX26" fmla="*/ 0 w 12218982"/>
              <a:gd name="connsiteY26" fmla="*/ 2794000 h 6860673"/>
              <a:gd name="connsiteX27" fmla="*/ 0 w 12218982"/>
              <a:gd name="connsiteY27" fmla="*/ 2022550 h 6860673"/>
              <a:gd name="connsiteX28" fmla="*/ 4456 w 12218982"/>
              <a:gd name="connsiteY28" fmla="*/ 2022550 h 6860673"/>
              <a:gd name="connsiteX29" fmla="*/ 4456 w 12218982"/>
              <a:gd name="connsiteY29" fmla="*/ 1646989 h 6860673"/>
              <a:gd name="connsiteX30" fmla="*/ 4456 w 12218982"/>
              <a:gd name="connsiteY30" fmla="*/ 0 h 686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218982" h="6860673">
                <a:moveTo>
                  <a:pt x="4456" y="0"/>
                </a:moveTo>
                <a:lnTo>
                  <a:pt x="3150735" y="0"/>
                </a:lnTo>
                <a:lnTo>
                  <a:pt x="3150734" y="1"/>
                </a:lnTo>
                <a:lnTo>
                  <a:pt x="3275209" y="1"/>
                </a:lnTo>
                <a:lnTo>
                  <a:pt x="3275209" y="0"/>
                </a:lnTo>
                <a:lnTo>
                  <a:pt x="12218982" y="0"/>
                </a:lnTo>
                <a:lnTo>
                  <a:pt x="12218982" y="1983013"/>
                </a:lnTo>
                <a:lnTo>
                  <a:pt x="12062259" y="2024385"/>
                </a:lnTo>
                <a:cubicBezTo>
                  <a:pt x="11728036" y="2099441"/>
                  <a:pt x="11364094" y="2141640"/>
                  <a:pt x="10972986" y="2139627"/>
                </a:cubicBezTo>
                <a:cubicBezTo>
                  <a:pt x="8748018" y="2128176"/>
                  <a:pt x="7788484" y="155587"/>
                  <a:pt x="5417726" y="115939"/>
                </a:cubicBezTo>
                <a:cubicBezTo>
                  <a:pt x="4862080" y="106647"/>
                  <a:pt x="4363654" y="168899"/>
                  <a:pt x="3916598" y="272807"/>
                </a:cubicBezTo>
                <a:lnTo>
                  <a:pt x="3863345" y="286233"/>
                </a:lnTo>
                <a:lnTo>
                  <a:pt x="3729781" y="323286"/>
                </a:lnTo>
                <a:cubicBezTo>
                  <a:pt x="3036967" y="532141"/>
                  <a:pt x="2352843" y="836886"/>
                  <a:pt x="1717096" y="1451719"/>
                </a:cubicBezTo>
                <a:cubicBezTo>
                  <a:pt x="1293264" y="1861607"/>
                  <a:pt x="966036" y="2282242"/>
                  <a:pt x="708597" y="2695590"/>
                </a:cubicBezTo>
                <a:cubicBezTo>
                  <a:pt x="593502" y="2938109"/>
                  <a:pt x="544310" y="3015870"/>
                  <a:pt x="486880" y="3274865"/>
                </a:cubicBezTo>
                <a:cubicBezTo>
                  <a:pt x="434927" y="3498394"/>
                  <a:pt x="385149" y="3635910"/>
                  <a:pt x="365997" y="3984708"/>
                </a:cubicBezTo>
                <a:lnTo>
                  <a:pt x="341340" y="4301231"/>
                </a:lnTo>
                <a:lnTo>
                  <a:pt x="341340" y="5007890"/>
                </a:lnTo>
                <a:cubicBezTo>
                  <a:pt x="341985" y="5021099"/>
                  <a:pt x="342631" y="5034307"/>
                  <a:pt x="343276" y="5047516"/>
                </a:cubicBezTo>
                <a:cubicBezTo>
                  <a:pt x="393784" y="5666740"/>
                  <a:pt x="577442" y="6188267"/>
                  <a:pt x="814636" y="6666819"/>
                </a:cubicBezTo>
                <a:lnTo>
                  <a:pt x="915601" y="6858000"/>
                </a:lnTo>
                <a:lnTo>
                  <a:pt x="341340" y="6858000"/>
                </a:lnTo>
                <a:lnTo>
                  <a:pt x="341340" y="6860673"/>
                </a:lnTo>
                <a:lnTo>
                  <a:pt x="4456" y="6860673"/>
                </a:lnTo>
                <a:lnTo>
                  <a:pt x="4456" y="2794000"/>
                </a:lnTo>
                <a:lnTo>
                  <a:pt x="0" y="2794000"/>
                </a:lnTo>
                <a:lnTo>
                  <a:pt x="0" y="2022550"/>
                </a:lnTo>
                <a:lnTo>
                  <a:pt x="4456" y="2022550"/>
                </a:lnTo>
                <a:lnTo>
                  <a:pt x="4456" y="1646989"/>
                </a:lnTo>
                <a:lnTo>
                  <a:pt x="4456" y="0"/>
                </a:lnTo>
                <a:close/>
              </a:path>
            </a:pathLst>
          </a:custGeom>
          <a:gradFill>
            <a:gsLst>
              <a:gs pos="0">
                <a:schemeClr val="accent3">
                  <a:lumMod val="25000"/>
                  <a:alpha val="60164"/>
                </a:schemeClr>
              </a:gs>
              <a:gs pos="77000">
                <a:schemeClr val="accent3">
                  <a:lumMod val="25000"/>
                  <a:alpha val="29492"/>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10">
            <a:extLst>
              <a:ext uri="{FF2B5EF4-FFF2-40B4-BE49-F238E27FC236}">
                <a16:creationId xmlns:a16="http://schemas.microsoft.com/office/drawing/2014/main" id="{A9BF091C-5F88-B50F-03BB-284950253993}"/>
              </a:ext>
            </a:extLst>
          </p:cNvPr>
          <p:cNvSpPr/>
          <p:nvPr userDrawn="1"/>
        </p:nvSpPr>
        <p:spPr>
          <a:xfrm flipV="1">
            <a:off x="204060" y="5377862"/>
            <a:ext cx="7471211" cy="1480138"/>
          </a:xfrm>
          <a:custGeom>
            <a:avLst/>
            <a:gdLst>
              <a:gd name="connsiteX0" fmla="*/ 1910385 w 3946673"/>
              <a:gd name="connsiteY0" fmla="*/ 781847 h 781884"/>
              <a:gd name="connsiteX1" fmla="*/ 3855031 w 3946673"/>
              <a:gd name="connsiteY1" fmla="*/ 44786 h 781884"/>
              <a:gd name="connsiteX2" fmla="*/ 3946673 w 3946673"/>
              <a:gd name="connsiteY2" fmla="*/ 0 h 781884"/>
              <a:gd name="connsiteX3" fmla="*/ 0 w 3946673"/>
              <a:gd name="connsiteY3" fmla="*/ 0 h 781884"/>
              <a:gd name="connsiteX4" fmla="*/ 54644 w 3946673"/>
              <a:gd name="connsiteY4" fmla="*/ 67939 h 781884"/>
              <a:gd name="connsiteX5" fmla="*/ 1910385 w 3946673"/>
              <a:gd name="connsiteY5" fmla="*/ 781847 h 7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46673" h="781884">
                <a:moveTo>
                  <a:pt x="1910385" y="781847"/>
                </a:moveTo>
                <a:cubicBezTo>
                  <a:pt x="2719463" y="777993"/>
                  <a:pt x="3240943" y="361686"/>
                  <a:pt x="3855031" y="44786"/>
                </a:cubicBezTo>
                <a:lnTo>
                  <a:pt x="3946673" y="0"/>
                </a:lnTo>
                <a:lnTo>
                  <a:pt x="0" y="0"/>
                </a:lnTo>
                <a:lnTo>
                  <a:pt x="54644" y="67939"/>
                </a:lnTo>
                <a:cubicBezTo>
                  <a:pt x="372182" y="426203"/>
                  <a:pt x="1020399" y="786086"/>
                  <a:pt x="1910385" y="781847"/>
                </a:cubicBezTo>
                <a:close/>
              </a:path>
            </a:pathLst>
          </a:custGeom>
          <a:gradFill>
            <a:gsLst>
              <a:gs pos="66000">
                <a:schemeClr val="tx2">
                  <a:alpha val="8123"/>
                </a:schemeClr>
              </a:gs>
              <a:gs pos="33000">
                <a:schemeClr val="accent6">
                  <a:alpha val="13919"/>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16">
            <a:extLst>
              <a:ext uri="{FF2B5EF4-FFF2-40B4-BE49-F238E27FC236}">
                <a16:creationId xmlns:a16="http://schemas.microsoft.com/office/drawing/2014/main" id="{3FF8B459-35F5-072D-56FA-415EEABE6DC2}"/>
              </a:ext>
            </a:extLst>
          </p:cNvPr>
          <p:cNvSpPr/>
          <p:nvPr userDrawn="1"/>
        </p:nvSpPr>
        <p:spPr>
          <a:xfrm rot="10800000">
            <a:off x="-30287" y="4822578"/>
            <a:ext cx="12230888" cy="2040391"/>
          </a:xfrm>
          <a:custGeom>
            <a:avLst/>
            <a:gdLst>
              <a:gd name="connsiteX0" fmla="*/ 1751979 w 12230888"/>
              <a:gd name="connsiteY0" fmla="*/ 2040336 h 2040391"/>
              <a:gd name="connsiteX1" fmla="*/ 44227 w 12230888"/>
              <a:gd name="connsiteY1" fmla="*/ 1650944 h 2040391"/>
              <a:gd name="connsiteX2" fmla="*/ 0 w 12230888"/>
              <a:gd name="connsiteY2" fmla="*/ 1626084 h 2040391"/>
              <a:gd name="connsiteX3" fmla="*/ 0 w 12230888"/>
              <a:gd name="connsiteY3" fmla="*/ 0 h 2040391"/>
              <a:gd name="connsiteX4" fmla="*/ 12230888 w 12230888"/>
              <a:gd name="connsiteY4" fmla="*/ 0 h 2040391"/>
              <a:gd name="connsiteX5" fmla="*/ 12230888 w 12230888"/>
              <a:gd name="connsiteY5" fmla="*/ 1945571 h 2040391"/>
              <a:gd name="connsiteX6" fmla="*/ 12158569 w 12230888"/>
              <a:gd name="connsiteY6" fmla="*/ 1963333 h 2040391"/>
              <a:gd name="connsiteX7" fmla="*/ 11600914 w 12230888"/>
              <a:gd name="connsiteY7" fmla="*/ 2019284 h 2040391"/>
              <a:gd name="connsiteX8" fmla="*/ 9893162 w 12230888"/>
              <a:gd name="connsiteY8" fmla="*/ 1629893 h 2040391"/>
              <a:gd name="connsiteX9" fmla="*/ 9779649 w 12230888"/>
              <a:gd name="connsiteY9" fmla="*/ 1560235 h 2040391"/>
              <a:gd name="connsiteX10" fmla="*/ 9734876 w 12230888"/>
              <a:gd name="connsiteY10" fmla="*/ 1542756 h 2040391"/>
              <a:gd name="connsiteX11" fmla="*/ 6253752 w 12230888"/>
              <a:gd name="connsiteY11" fmla="*/ 400415 h 2040391"/>
              <a:gd name="connsiteX12" fmla="*/ 1751979 w 12230888"/>
              <a:gd name="connsiteY12" fmla="*/ 2040336 h 2040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230888" h="2040391">
                <a:moveTo>
                  <a:pt x="1751979" y="2040336"/>
                </a:moveTo>
                <a:cubicBezTo>
                  <a:pt x="1075843" y="2043817"/>
                  <a:pt x="499894" y="1884241"/>
                  <a:pt x="44227" y="1650944"/>
                </a:cubicBezTo>
                <a:lnTo>
                  <a:pt x="0" y="1626084"/>
                </a:lnTo>
                <a:lnTo>
                  <a:pt x="0" y="0"/>
                </a:lnTo>
                <a:lnTo>
                  <a:pt x="12230888" y="0"/>
                </a:lnTo>
                <a:lnTo>
                  <a:pt x="12230888" y="1945571"/>
                </a:lnTo>
                <a:lnTo>
                  <a:pt x="12158569" y="1963333"/>
                </a:lnTo>
                <a:cubicBezTo>
                  <a:pt x="11983060" y="1998243"/>
                  <a:pt x="11798121" y="2018269"/>
                  <a:pt x="11600914" y="2019284"/>
                </a:cubicBezTo>
                <a:cubicBezTo>
                  <a:pt x="10924778" y="2022765"/>
                  <a:pt x="10348830" y="1863190"/>
                  <a:pt x="9893162" y="1629893"/>
                </a:cubicBezTo>
                <a:lnTo>
                  <a:pt x="9779649" y="1560235"/>
                </a:lnTo>
                <a:lnTo>
                  <a:pt x="9734876" y="1542756"/>
                </a:lnTo>
                <a:cubicBezTo>
                  <a:pt x="9114026" y="1267812"/>
                  <a:pt x="8054852" y="370292"/>
                  <a:pt x="6253752" y="400415"/>
                </a:cubicBezTo>
                <a:cubicBezTo>
                  <a:pt x="4332581" y="432545"/>
                  <a:pt x="3555009" y="2031056"/>
                  <a:pt x="1751979" y="2040336"/>
                </a:cubicBezTo>
                <a:close/>
              </a:path>
            </a:pathLst>
          </a:custGeom>
          <a:gradFill flip="none" rotWithShape="1">
            <a:gsLst>
              <a:gs pos="0">
                <a:schemeClr val="accent6">
                  <a:alpha val="23907"/>
                </a:schemeClr>
              </a:gs>
              <a:gs pos="85000">
                <a:schemeClr val="accent5">
                  <a:lumMod val="50000"/>
                  <a:alpha val="42331"/>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17">
            <a:extLst>
              <a:ext uri="{FF2B5EF4-FFF2-40B4-BE49-F238E27FC236}">
                <a16:creationId xmlns:a16="http://schemas.microsoft.com/office/drawing/2014/main" id="{73867BC1-390E-647F-B33F-8622748E6530}"/>
              </a:ext>
            </a:extLst>
          </p:cNvPr>
          <p:cNvSpPr/>
          <p:nvPr userDrawn="1"/>
        </p:nvSpPr>
        <p:spPr>
          <a:xfrm>
            <a:off x="0" y="0"/>
            <a:ext cx="12192000" cy="2035422"/>
          </a:xfrm>
          <a:custGeom>
            <a:avLst/>
            <a:gdLst>
              <a:gd name="connsiteX0" fmla="*/ 0 w 12192000"/>
              <a:gd name="connsiteY0" fmla="*/ 0 h 2035422"/>
              <a:gd name="connsiteX1" fmla="*/ 12192000 w 12192000"/>
              <a:gd name="connsiteY1" fmla="*/ 0 h 2035422"/>
              <a:gd name="connsiteX2" fmla="*/ 12192000 w 12192000"/>
              <a:gd name="connsiteY2" fmla="*/ 1759689 h 2035422"/>
              <a:gd name="connsiteX3" fmla="*/ 12103306 w 12192000"/>
              <a:gd name="connsiteY3" fmla="*/ 1729773 h 2035422"/>
              <a:gd name="connsiteX4" fmla="*/ 11659615 w 12192000"/>
              <a:gd name="connsiteY4" fmla="*/ 1535038 h 2035422"/>
              <a:gd name="connsiteX5" fmla="*/ 11521247 w 12192000"/>
              <a:gd name="connsiteY5" fmla="*/ 1450127 h 2035422"/>
              <a:gd name="connsiteX6" fmla="*/ 11466670 w 12192000"/>
              <a:gd name="connsiteY6" fmla="*/ 1428821 h 2035422"/>
              <a:gd name="connsiteX7" fmla="*/ 7223297 w 12192000"/>
              <a:gd name="connsiteY7" fmla="*/ 36346 h 2035422"/>
              <a:gd name="connsiteX8" fmla="*/ 1735787 w 12192000"/>
              <a:gd name="connsiteY8" fmla="*/ 2035354 h 2035422"/>
              <a:gd name="connsiteX9" fmla="*/ 97785 w 12192000"/>
              <a:gd name="connsiteY9" fmla="*/ 1755433 h 2035422"/>
              <a:gd name="connsiteX10" fmla="*/ 0 w 12192000"/>
              <a:gd name="connsiteY10" fmla="*/ 1715854 h 2035422"/>
              <a:gd name="connsiteX11" fmla="*/ 0 w 12192000"/>
              <a:gd name="connsiteY11" fmla="*/ 0 h 203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2035422">
                <a:moveTo>
                  <a:pt x="0" y="0"/>
                </a:moveTo>
                <a:lnTo>
                  <a:pt x="12192000" y="0"/>
                </a:lnTo>
                <a:lnTo>
                  <a:pt x="12192000" y="1759689"/>
                </a:lnTo>
                <a:lnTo>
                  <a:pt x="12103306" y="1729773"/>
                </a:lnTo>
                <a:cubicBezTo>
                  <a:pt x="11946501" y="1671612"/>
                  <a:pt x="11798476" y="1606133"/>
                  <a:pt x="11659615" y="1535038"/>
                </a:cubicBezTo>
                <a:lnTo>
                  <a:pt x="11521247" y="1450127"/>
                </a:lnTo>
                <a:lnTo>
                  <a:pt x="11466670" y="1428821"/>
                </a:lnTo>
                <a:cubicBezTo>
                  <a:pt x="10709874" y="1093673"/>
                  <a:pt x="9418777" y="-373"/>
                  <a:pt x="7223297" y="36346"/>
                </a:cubicBezTo>
                <a:cubicBezTo>
                  <a:pt x="4881454" y="75511"/>
                  <a:pt x="3933620" y="2024042"/>
                  <a:pt x="1735787" y="2035354"/>
                </a:cubicBezTo>
                <a:cubicBezTo>
                  <a:pt x="1117647" y="2038536"/>
                  <a:pt x="568201" y="1929916"/>
                  <a:pt x="97785" y="1755433"/>
                </a:cubicBezTo>
                <a:lnTo>
                  <a:pt x="0" y="1715854"/>
                </a:lnTo>
                <a:lnTo>
                  <a:pt x="0" y="0"/>
                </a:lnTo>
                <a:close/>
              </a:path>
            </a:pathLst>
          </a:custGeom>
          <a:gradFill flip="none" rotWithShape="1">
            <a:gsLst>
              <a:gs pos="0">
                <a:schemeClr val="accent3">
                  <a:lumMod val="25000"/>
                </a:schemeClr>
              </a:gs>
              <a:gs pos="99000">
                <a:schemeClr val="accent3">
                  <a:lumMod val="25000"/>
                </a:schemeClr>
              </a:gs>
              <a:gs pos="31000">
                <a:schemeClr val="accent6">
                  <a:alpha val="69328"/>
                </a:schemeClr>
              </a:gs>
              <a:gs pos="73000">
                <a:schemeClr val="accent5">
                  <a:lumMod val="50000"/>
                  <a:alpha val="42331"/>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18">
            <a:extLst>
              <a:ext uri="{FF2B5EF4-FFF2-40B4-BE49-F238E27FC236}">
                <a16:creationId xmlns:a16="http://schemas.microsoft.com/office/drawing/2014/main" id="{FA6C5756-59FF-66C3-2611-3D7AB2049ABE}"/>
              </a:ext>
            </a:extLst>
          </p:cNvPr>
          <p:cNvSpPr/>
          <p:nvPr userDrawn="1"/>
        </p:nvSpPr>
        <p:spPr>
          <a:xfrm flipH="1">
            <a:off x="-2" y="0"/>
            <a:ext cx="11262111" cy="2139696"/>
          </a:xfrm>
          <a:custGeom>
            <a:avLst/>
            <a:gdLst>
              <a:gd name="connsiteX0" fmla="*/ 3062591 w 9676770"/>
              <a:gd name="connsiteY0" fmla="*/ 1838437 h 1838496"/>
              <a:gd name="connsiteX1" fmla="*/ 10485 w 9676770"/>
              <a:gd name="connsiteY1" fmla="*/ 104484 h 1838496"/>
              <a:gd name="connsiteX2" fmla="*/ 0 w 9676770"/>
              <a:gd name="connsiteY2" fmla="*/ 0 h 1838496"/>
              <a:gd name="connsiteX3" fmla="*/ 9676770 w 9676770"/>
              <a:gd name="connsiteY3" fmla="*/ 0 h 1838496"/>
              <a:gd name="connsiteX4" fmla="*/ 9676770 w 9676770"/>
              <a:gd name="connsiteY4" fmla="*/ 396354 h 1838496"/>
              <a:gd name="connsiteX5" fmla="*/ 9495267 w 9676770"/>
              <a:gd name="connsiteY5" fmla="*/ 334664 h 1838496"/>
              <a:gd name="connsiteX6" fmla="*/ 7835850 w 9676770"/>
              <a:gd name="connsiteY6" fmla="*/ 99619 h 1838496"/>
              <a:gd name="connsiteX7" fmla="*/ 3062591 w 9676770"/>
              <a:gd name="connsiteY7" fmla="*/ 1838437 h 183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6770" h="1838496">
                <a:moveTo>
                  <a:pt x="3062591" y="1838437"/>
                </a:moveTo>
                <a:cubicBezTo>
                  <a:pt x="1270312" y="1847662"/>
                  <a:pt x="141962" y="776331"/>
                  <a:pt x="10485" y="104484"/>
                </a:cubicBezTo>
                <a:lnTo>
                  <a:pt x="0" y="0"/>
                </a:lnTo>
                <a:lnTo>
                  <a:pt x="9676770" y="0"/>
                </a:lnTo>
                <a:lnTo>
                  <a:pt x="9676770" y="396354"/>
                </a:lnTo>
                <a:lnTo>
                  <a:pt x="9495267" y="334664"/>
                </a:lnTo>
                <a:cubicBezTo>
                  <a:pt x="9021588" y="187614"/>
                  <a:pt x="8472423" y="88973"/>
                  <a:pt x="7835850" y="99619"/>
                </a:cubicBezTo>
                <a:cubicBezTo>
                  <a:pt x="5798818" y="133686"/>
                  <a:pt x="4974355" y="1828598"/>
                  <a:pt x="3062591" y="1838437"/>
                </a:cubicBezTo>
                <a:close/>
              </a:path>
            </a:pathLst>
          </a:custGeom>
          <a:gradFill flip="none" rotWithShape="1">
            <a:gsLst>
              <a:gs pos="43000">
                <a:schemeClr val="accent3">
                  <a:lumMod val="25000"/>
                  <a:alpha val="50000"/>
                </a:schemeClr>
              </a:gs>
              <a:gs pos="73000">
                <a:schemeClr val="accent1">
                  <a:alpha val="11498"/>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19">
            <a:extLst>
              <a:ext uri="{FF2B5EF4-FFF2-40B4-BE49-F238E27FC236}">
                <a16:creationId xmlns:a16="http://schemas.microsoft.com/office/drawing/2014/main" id="{EF6D3160-DA6D-8CDA-3A13-8A43EC05449D}"/>
              </a:ext>
            </a:extLst>
          </p:cNvPr>
          <p:cNvSpPr/>
          <p:nvPr userDrawn="1"/>
        </p:nvSpPr>
        <p:spPr>
          <a:xfrm>
            <a:off x="0" y="7399"/>
            <a:ext cx="4758726" cy="842020"/>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43000"/>
                </a:schemeClr>
              </a:gs>
              <a:gs pos="100000">
                <a:schemeClr val="accent6">
                  <a:alpha val="53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2286000" y="2752344"/>
            <a:ext cx="7763256" cy="1600200"/>
          </a:xfrm>
        </p:spPr>
        <p:txBody>
          <a:bodyPr anchor="t">
            <a:noAutofit/>
          </a:bodyPr>
          <a:lstStyle>
            <a:lvl1pPr algn="ctr">
              <a:lnSpc>
                <a:spcPct val="100000"/>
              </a:lnSpc>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7132320" y="4233672"/>
            <a:ext cx="2843784" cy="448056"/>
          </a:xfrm>
        </p:spPr>
        <p:txBody>
          <a:bodyPr>
            <a:no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78922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5 Column">
    <p:spTree>
      <p:nvGrpSpPr>
        <p:cNvPr id="1" name=""/>
        <p:cNvGrpSpPr/>
        <p:nvPr/>
      </p:nvGrpSpPr>
      <p:grpSpPr>
        <a:xfrm>
          <a:off x="0" y="0"/>
          <a:ext cx="0" cy="0"/>
          <a:chOff x="0" y="0"/>
          <a:chExt cx="0" cy="0"/>
        </a:xfrm>
      </p:grpSpPr>
      <p:sp>
        <p:nvSpPr>
          <p:cNvPr id="51" name="Text Placeholder 50">
            <a:extLst>
              <a:ext uri="{FF2B5EF4-FFF2-40B4-BE49-F238E27FC236}">
                <a16:creationId xmlns:a16="http://schemas.microsoft.com/office/drawing/2014/main" id="{100A0D9B-ADC5-C41B-130F-1EA1EDE9F2E2}"/>
              </a:ext>
            </a:extLst>
          </p:cNvPr>
          <p:cNvSpPr>
            <a:spLocks noGrp="1"/>
          </p:cNvSpPr>
          <p:nvPr>
            <p:ph type="body" sz="quarter" idx="21"/>
          </p:nvPr>
        </p:nvSpPr>
        <p:spPr>
          <a:xfrm>
            <a:off x="9372600" y="3236976"/>
            <a:ext cx="2093976" cy="1856232"/>
          </a:xfrm>
          <a:custGeom>
            <a:avLst/>
            <a:gdLst>
              <a:gd name="connsiteX0" fmla="*/ 0 w 2093976"/>
              <a:gd name="connsiteY0" fmla="*/ 0 h 1856232"/>
              <a:gd name="connsiteX1" fmla="*/ 2093976 w 2093976"/>
              <a:gd name="connsiteY1" fmla="*/ 0 h 1856232"/>
              <a:gd name="connsiteX2" fmla="*/ 2093976 w 2093976"/>
              <a:gd name="connsiteY2" fmla="*/ 1695761 h 1856232"/>
              <a:gd name="connsiteX3" fmla="*/ 1933505 w 2093976"/>
              <a:gd name="connsiteY3" fmla="*/ 1856232 h 1856232"/>
              <a:gd name="connsiteX4" fmla="*/ 0 w 2093976"/>
              <a:gd name="connsiteY4" fmla="*/ 1856232 h 1856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76" h="1856232">
                <a:moveTo>
                  <a:pt x="0" y="0"/>
                </a:moveTo>
                <a:lnTo>
                  <a:pt x="2093976" y="0"/>
                </a:lnTo>
                <a:lnTo>
                  <a:pt x="2093976" y="1695761"/>
                </a:lnTo>
                <a:cubicBezTo>
                  <a:pt x="2093976" y="1784387"/>
                  <a:pt x="2022131" y="1856232"/>
                  <a:pt x="1933505" y="1856232"/>
                </a:cubicBezTo>
                <a:lnTo>
                  <a:pt x="0" y="1856232"/>
                </a:lnTo>
                <a:close/>
              </a:path>
            </a:pathLst>
          </a:custGeom>
          <a:ln w="12700">
            <a:solidFill>
              <a:schemeClr val="bg1"/>
            </a:solidFill>
          </a:ln>
        </p:spPr>
        <p:txBody>
          <a:bodyPr wrap="square" lIns="256032" tIns="201168" rIns="274320" anchor="t">
            <a:noAutofit/>
          </a:bodyPr>
          <a:lstStyle>
            <a:lvl1pPr marL="0" indent="0" algn="l">
              <a:lnSpc>
                <a:spcPct val="100000"/>
              </a:lnSpc>
              <a:spcBef>
                <a:spcPts val="0"/>
              </a:spcBef>
              <a:buNone/>
              <a:defRPr sz="1400" spc="0" baseline="0"/>
            </a:lvl1pPr>
          </a:lstStyle>
          <a:p>
            <a:pPr lvl="0"/>
            <a:r>
              <a:rPr lang="en-US"/>
              <a:t>Click to edit Master text styles</a:t>
            </a:r>
          </a:p>
        </p:txBody>
      </p:sp>
      <p:sp>
        <p:nvSpPr>
          <p:cNvPr id="2" name="Title 1">
            <a:extLst>
              <a:ext uri="{FF2B5EF4-FFF2-40B4-BE49-F238E27FC236}">
                <a16:creationId xmlns:a16="http://schemas.microsoft.com/office/drawing/2014/main" id="{2653694F-11E9-3CF0-DCDE-FC7C6FAF569D}"/>
              </a:ext>
            </a:extLst>
          </p:cNvPr>
          <p:cNvSpPr>
            <a:spLocks noGrp="1"/>
          </p:cNvSpPr>
          <p:nvPr>
            <p:ph type="title"/>
          </p:nvPr>
        </p:nvSpPr>
        <p:spPr>
          <a:xfrm>
            <a:off x="1655064" y="832104"/>
            <a:ext cx="8878824" cy="1069848"/>
          </a:xfrm>
        </p:spPr>
        <p:txBody>
          <a:bodyPr anchor="b"/>
          <a:lstStyle>
            <a:lvl1pPr algn="ctr">
              <a:defRPr/>
            </a:lvl1pPr>
          </a:lstStyle>
          <a:p>
            <a:r>
              <a:rPr lang="en-US"/>
              <a:t>Click to edit Master title style</a:t>
            </a:r>
          </a:p>
        </p:txBody>
      </p:sp>
      <p:sp>
        <p:nvSpPr>
          <p:cNvPr id="57" name="Text Placeholder 56">
            <a:extLst>
              <a:ext uri="{FF2B5EF4-FFF2-40B4-BE49-F238E27FC236}">
                <a16:creationId xmlns:a16="http://schemas.microsoft.com/office/drawing/2014/main" id="{9AF8AEFF-3F3B-8AFC-621B-F653E2F1B744}"/>
              </a:ext>
            </a:extLst>
          </p:cNvPr>
          <p:cNvSpPr>
            <a:spLocks noGrp="1"/>
          </p:cNvSpPr>
          <p:nvPr>
            <p:ph type="body" sz="quarter" idx="12"/>
          </p:nvPr>
        </p:nvSpPr>
        <p:spPr>
          <a:xfrm>
            <a:off x="727339" y="2478024"/>
            <a:ext cx="2098157" cy="702770"/>
          </a:xfrm>
          <a:custGeom>
            <a:avLst/>
            <a:gdLst>
              <a:gd name="connsiteX0" fmla="*/ 169182 w 2098157"/>
              <a:gd name="connsiteY0" fmla="*/ 0 h 702770"/>
              <a:gd name="connsiteX1" fmla="*/ 2098157 w 2098157"/>
              <a:gd name="connsiteY1" fmla="*/ 0 h 702770"/>
              <a:gd name="connsiteX2" fmla="*/ 2098157 w 2098157"/>
              <a:gd name="connsiteY2" fmla="*/ 702770 h 702770"/>
              <a:gd name="connsiteX3" fmla="*/ 2097025 w 2098157"/>
              <a:gd name="connsiteY3" fmla="*/ 702770 h 702770"/>
              <a:gd name="connsiteX4" fmla="*/ 503974 w 2098157"/>
              <a:gd name="connsiteY4" fmla="*/ 702770 h 702770"/>
              <a:gd name="connsiteX5" fmla="*/ 0 w 2098157"/>
              <a:gd name="connsiteY5" fmla="*/ 702770 h 702770"/>
              <a:gd name="connsiteX6" fmla="*/ 0 w 2098157"/>
              <a:gd name="connsiteY6" fmla="*/ 202766 h 702770"/>
              <a:gd name="connsiteX7" fmla="*/ 136581 w 2098157"/>
              <a:gd name="connsiteY7" fmla="*/ 3900 h 702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8157" h="702770">
                <a:moveTo>
                  <a:pt x="169182" y="0"/>
                </a:moveTo>
                <a:lnTo>
                  <a:pt x="2098157" y="0"/>
                </a:lnTo>
                <a:lnTo>
                  <a:pt x="2098157" y="702770"/>
                </a:lnTo>
                <a:lnTo>
                  <a:pt x="2097025" y="702770"/>
                </a:lnTo>
                <a:lnTo>
                  <a:pt x="503974" y="702770"/>
                </a:lnTo>
                <a:lnTo>
                  <a:pt x="0" y="702770"/>
                </a:lnTo>
                <a:lnTo>
                  <a:pt x="0" y="202766"/>
                </a:lnTo>
                <a:cubicBezTo>
                  <a:pt x="0" y="104671"/>
                  <a:pt x="58634" y="22828"/>
                  <a:pt x="136581" y="3900"/>
                </a:cubicBezTo>
                <a:close/>
              </a:path>
            </a:pathLst>
          </a:custGeom>
          <a:solidFill>
            <a:schemeClr val="accent6"/>
          </a:solidFill>
          <a:ln w="12700">
            <a:solidFill>
              <a:schemeClr val="accent6"/>
            </a:solidFill>
          </a:ln>
        </p:spPr>
        <p:txBody>
          <a:bodyPr wrap="square" lIns="91440" tIns="45720" rIns="91440" bIns="45720" anchor="ctr">
            <a:noAutofit/>
          </a:bodyP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52" name="Text Placeholder 51">
            <a:extLst>
              <a:ext uri="{FF2B5EF4-FFF2-40B4-BE49-F238E27FC236}">
                <a16:creationId xmlns:a16="http://schemas.microsoft.com/office/drawing/2014/main" id="{C0111168-089D-E125-6CBB-0B288CE8D5B0}"/>
              </a:ext>
            </a:extLst>
          </p:cNvPr>
          <p:cNvSpPr>
            <a:spLocks noGrp="1"/>
          </p:cNvSpPr>
          <p:nvPr>
            <p:ph type="body" sz="quarter" idx="13"/>
          </p:nvPr>
        </p:nvSpPr>
        <p:spPr>
          <a:xfrm>
            <a:off x="731520" y="3236976"/>
            <a:ext cx="2093976" cy="1856232"/>
          </a:xfrm>
          <a:custGeom>
            <a:avLst/>
            <a:gdLst>
              <a:gd name="connsiteX0" fmla="*/ 0 w 2093976"/>
              <a:gd name="connsiteY0" fmla="*/ 0 h 1856232"/>
              <a:gd name="connsiteX1" fmla="*/ 2093976 w 2093976"/>
              <a:gd name="connsiteY1" fmla="*/ 0 h 1856232"/>
              <a:gd name="connsiteX2" fmla="*/ 2093976 w 2093976"/>
              <a:gd name="connsiteY2" fmla="*/ 1856232 h 1856232"/>
              <a:gd name="connsiteX3" fmla="*/ 160471 w 2093976"/>
              <a:gd name="connsiteY3" fmla="*/ 1856232 h 1856232"/>
              <a:gd name="connsiteX4" fmla="*/ 0 w 2093976"/>
              <a:gd name="connsiteY4" fmla="*/ 1695761 h 1856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76" h="1856232">
                <a:moveTo>
                  <a:pt x="0" y="0"/>
                </a:moveTo>
                <a:lnTo>
                  <a:pt x="2093976" y="0"/>
                </a:lnTo>
                <a:lnTo>
                  <a:pt x="2093976" y="1856232"/>
                </a:lnTo>
                <a:lnTo>
                  <a:pt x="160471" y="1856232"/>
                </a:lnTo>
                <a:cubicBezTo>
                  <a:pt x="71845" y="1856232"/>
                  <a:pt x="0" y="1784387"/>
                  <a:pt x="0" y="1695761"/>
                </a:cubicBezTo>
                <a:close/>
              </a:path>
            </a:pathLst>
          </a:custGeom>
          <a:ln w="12700">
            <a:solidFill>
              <a:schemeClr val="bg1"/>
            </a:solidFill>
          </a:ln>
        </p:spPr>
        <p:txBody>
          <a:bodyPr wrap="square" lIns="256032" tIns="201168" rIns="274320" anchor="t">
            <a:noAutofit/>
          </a:bodyPr>
          <a:lstStyle>
            <a:lvl1pPr marL="0" indent="0" algn="l">
              <a:lnSpc>
                <a:spcPct val="100000"/>
              </a:lnSpc>
              <a:spcBef>
                <a:spcPts val="0"/>
              </a:spcBef>
              <a:buNone/>
              <a:defRPr sz="1400" spc="0" baseline="0"/>
            </a:lvl1pPr>
          </a:lstStyle>
          <a:p>
            <a:pPr lvl="0"/>
            <a:r>
              <a:rPr lang="en-US"/>
              <a:t>Click to edit Master text styles</a:t>
            </a:r>
          </a:p>
        </p:txBody>
      </p:sp>
      <p:sp>
        <p:nvSpPr>
          <p:cNvPr id="21" name="Text Placeholder 11">
            <a:extLst>
              <a:ext uri="{FF2B5EF4-FFF2-40B4-BE49-F238E27FC236}">
                <a16:creationId xmlns:a16="http://schemas.microsoft.com/office/drawing/2014/main" id="{20FBF32C-8DDB-F094-1C74-FDE91B64F981}"/>
              </a:ext>
            </a:extLst>
          </p:cNvPr>
          <p:cNvSpPr>
            <a:spLocks noGrp="1"/>
          </p:cNvSpPr>
          <p:nvPr>
            <p:ph type="body" sz="quarter" idx="14"/>
          </p:nvPr>
        </p:nvSpPr>
        <p:spPr>
          <a:xfrm>
            <a:off x="2884932" y="2478024"/>
            <a:ext cx="2103120" cy="704088"/>
          </a:xfrm>
          <a:solidFill>
            <a:schemeClr val="accent1"/>
          </a:solidFill>
          <a:ln w="12700">
            <a:solidFill>
              <a:schemeClr val="accent1"/>
            </a:solidFill>
          </a:ln>
        </p:spPr>
        <p:txBody>
          <a:bodyPr lIns="91440" tIns="45720" rIns="91440" bIns="45720" anchor="ct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22" name="Text Placeholder 11">
            <a:extLst>
              <a:ext uri="{FF2B5EF4-FFF2-40B4-BE49-F238E27FC236}">
                <a16:creationId xmlns:a16="http://schemas.microsoft.com/office/drawing/2014/main" id="{C5237567-8AEF-3966-7CED-5DA3ACD21E7B}"/>
              </a:ext>
            </a:extLst>
          </p:cNvPr>
          <p:cNvSpPr>
            <a:spLocks noGrp="1"/>
          </p:cNvSpPr>
          <p:nvPr>
            <p:ph type="body" sz="quarter" idx="15"/>
          </p:nvPr>
        </p:nvSpPr>
        <p:spPr>
          <a:xfrm>
            <a:off x="2891790" y="3236976"/>
            <a:ext cx="2093976" cy="1856232"/>
          </a:xfrm>
          <a:ln w="12700">
            <a:solidFill>
              <a:schemeClr val="bg1"/>
            </a:solidFill>
          </a:ln>
        </p:spPr>
        <p:txBody>
          <a:bodyPr lIns="256032" tIns="201168" rIns="274320" anchor="t"/>
          <a:lstStyle>
            <a:lvl1pPr marL="0" indent="0" algn="l">
              <a:lnSpc>
                <a:spcPct val="100000"/>
              </a:lnSpc>
              <a:spcBef>
                <a:spcPts val="0"/>
              </a:spcBef>
              <a:buNone/>
              <a:defRPr sz="1400" spc="0" baseline="0"/>
            </a:lvl1pPr>
          </a:lstStyle>
          <a:p>
            <a:pPr lvl="0"/>
            <a:r>
              <a:rPr lang="en-US"/>
              <a:t>Click to edit Master text styles</a:t>
            </a:r>
          </a:p>
        </p:txBody>
      </p:sp>
      <p:sp>
        <p:nvSpPr>
          <p:cNvPr id="23" name="Text Placeholder 11">
            <a:extLst>
              <a:ext uri="{FF2B5EF4-FFF2-40B4-BE49-F238E27FC236}">
                <a16:creationId xmlns:a16="http://schemas.microsoft.com/office/drawing/2014/main" id="{7137587B-C03C-671F-AED7-4B974605AF4F}"/>
              </a:ext>
            </a:extLst>
          </p:cNvPr>
          <p:cNvSpPr>
            <a:spLocks noGrp="1"/>
          </p:cNvSpPr>
          <p:nvPr>
            <p:ph type="body" sz="quarter" idx="16"/>
          </p:nvPr>
        </p:nvSpPr>
        <p:spPr>
          <a:xfrm>
            <a:off x="5047488" y="2478024"/>
            <a:ext cx="2103120" cy="704088"/>
          </a:xfrm>
          <a:solidFill>
            <a:schemeClr val="accent4"/>
          </a:solidFill>
          <a:ln w="12700">
            <a:solidFill>
              <a:schemeClr val="accent4"/>
            </a:solidFill>
          </a:ln>
        </p:spPr>
        <p:txBody>
          <a:bodyPr lIns="91440" tIns="45720" rIns="91440" bIns="45720" anchor="ct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24" name="Text Placeholder 11">
            <a:extLst>
              <a:ext uri="{FF2B5EF4-FFF2-40B4-BE49-F238E27FC236}">
                <a16:creationId xmlns:a16="http://schemas.microsoft.com/office/drawing/2014/main" id="{25D4A96A-10D9-D4AD-C775-61041F026BA1}"/>
              </a:ext>
            </a:extLst>
          </p:cNvPr>
          <p:cNvSpPr>
            <a:spLocks noGrp="1"/>
          </p:cNvSpPr>
          <p:nvPr>
            <p:ph type="body" sz="quarter" idx="17"/>
          </p:nvPr>
        </p:nvSpPr>
        <p:spPr>
          <a:xfrm>
            <a:off x="5052060" y="3236976"/>
            <a:ext cx="2093976" cy="1856232"/>
          </a:xfrm>
          <a:ln w="12700">
            <a:solidFill>
              <a:schemeClr val="bg1"/>
            </a:solidFill>
          </a:ln>
        </p:spPr>
        <p:txBody>
          <a:bodyPr lIns="256032" tIns="201168" rIns="274320" anchor="t"/>
          <a:lstStyle>
            <a:lvl1pPr marL="0" indent="0" algn="l">
              <a:lnSpc>
                <a:spcPct val="100000"/>
              </a:lnSpc>
              <a:spcBef>
                <a:spcPts val="0"/>
              </a:spcBef>
              <a:buNone/>
              <a:defRPr sz="1400" spc="0" baseline="0"/>
            </a:lvl1pPr>
          </a:lstStyle>
          <a:p>
            <a:pPr lvl="0"/>
            <a:r>
              <a:rPr lang="en-US"/>
              <a:t>Click to edit Master text styles</a:t>
            </a:r>
          </a:p>
        </p:txBody>
      </p:sp>
      <p:sp>
        <p:nvSpPr>
          <p:cNvPr id="25" name="Text Placeholder 11">
            <a:extLst>
              <a:ext uri="{FF2B5EF4-FFF2-40B4-BE49-F238E27FC236}">
                <a16:creationId xmlns:a16="http://schemas.microsoft.com/office/drawing/2014/main" id="{81308FE1-98CC-9FD0-5CF1-5A8E61C5BA93}"/>
              </a:ext>
            </a:extLst>
          </p:cNvPr>
          <p:cNvSpPr>
            <a:spLocks noGrp="1"/>
          </p:cNvSpPr>
          <p:nvPr>
            <p:ph type="body" sz="quarter" idx="18"/>
          </p:nvPr>
        </p:nvSpPr>
        <p:spPr>
          <a:xfrm>
            <a:off x="7210044" y="2478024"/>
            <a:ext cx="2103120" cy="704088"/>
          </a:xfrm>
          <a:solidFill>
            <a:schemeClr val="accent2"/>
          </a:solidFill>
          <a:ln w="12700">
            <a:solidFill>
              <a:schemeClr val="accent2"/>
            </a:solidFill>
          </a:ln>
        </p:spPr>
        <p:txBody>
          <a:bodyPr lIns="91440" tIns="45720" rIns="91440" bIns="45720" anchor="ct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26" name="Text Placeholder 11">
            <a:extLst>
              <a:ext uri="{FF2B5EF4-FFF2-40B4-BE49-F238E27FC236}">
                <a16:creationId xmlns:a16="http://schemas.microsoft.com/office/drawing/2014/main" id="{B6FB197B-711E-A949-62E5-216CBC83FFBC}"/>
              </a:ext>
            </a:extLst>
          </p:cNvPr>
          <p:cNvSpPr>
            <a:spLocks noGrp="1"/>
          </p:cNvSpPr>
          <p:nvPr>
            <p:ph type="body" sz="quarter" idx="19"/>
          </p:nvPr>
        </p:nvSpPr>
        <p:spPr>
          <a:xfrm>
            <a:off x="7212330" y="3236976"/>
            <a:ext cx="2093976" cy="1856232"/>
          </a:xfrm>
          <a:ln w="12700">
            <a:solidFill>
              <a:schemeClr val="bg1"/>
            </a:solidFill>
          </a:ln>
        </p:spPr>
        <p:txBody>
          <a:bodyPr lIns="256032" tIns="201168" rIns="274320" anchor="t"/>
          <a:lstStyle>
            <a:lvl1pPr marL="0" indent="0" algn="l">
              <a:lnSpc>
                <a:spcPct val="100000"/>
              </a:lnSpc>
              <a:spcBef>
                <a:spcPts val="0"/>
              </a:spcBef>
              <a:buNone/>
              <a:defRPr sz="1400" spc="0" baseline="0"/>
            </a:lvl1pPr>
          </a:lstStyle>
          <a:p>
            <a:pPr lvl="0"/>
            <a:r>
              <a:rPr lang="en-US"/>
              <a:t>Click to edit Master text styles</a:t>
            </a:r>
          </a:p>
        </p:txBody>
      </p:sp>
      <p:sp>
        <p:nvSpPr>
          <p:cNvPr id="55" name="Text Placeholder 54">
            <a:extLst>
              <a:ext uri="{FF2B5EF4-FFF2-40B4-BE49-F238E27FC236}">
                <a16:creationId xmlns:a16="http://schemas.microsoft.com/office/drawing/2014/main" id="{76A5CBAC-0099-3E8F-E44D-7B999D707964}"/>
              </a:ext>
            </a:extLst>
          </p:cNvPr>
          <p:cNvSpPr>
            <a:spLocks noGrp="1"/>
          </p:cNvSpPr>
          <p:nvPr>
            <p:ph type="body" sz="quarter" idx="20"/>
          </p:nvPr>
        </p:nvSpPr>
        <p:spPr>
          <a:xfrm>
            <a:off x="9372600" y="2478025"/>
            <a:ext cx="2098157" cy="702769"/>
          </a:xfrm>
          <a:custGeom>
            <a:avLst/>
            <a:gdLst>
              <a:gd name="connsiteX0" fmla="*/ 0 w 2098157"/>
              <a:gd name="connsiteY0" fmla="*/ 0 h 702769"/>
              <a:gd name="connsiteX1" fmla="*/ 1928984 w 2098157"/>
              <a:gd name="connsiteY1" fmla="*/ 0 h 702769"/>
              <a:gd name="connsiteX2" fmla="*/ 1961576 w 2098157"/>
              <a:gd name="connsiteY2" fmla="*/ 3899 h 702769"/>
              <a:gd name="connsiteX3" fmla="*/ 2098157 w 2098157"/>
              <a:gd name="connsiteY3" fmla="*/ 202765 h 702769"/>
              <a:gd name="connsiteX4" fmla="*/ 2098157 w 2098157"/>
              <a:gd name="connsiteY4" fmla="*/ 702769 h 702769"/>
              <a:gd name="connsiteX5" fmla="*/ 1594183 w 2098157"/>
              <a:gd name="connsiteY5" fmla="*/ 702769 h 702769"/>
              <a:gd name="connsiteX6" fmla="*/ 1132 w 2098157"/>
              <a:gd name="connsiteY6" fmla="*/ 702769 h 702769"/>
              <a:gd name="connsiteX7" fmla="*/ 0 w 2098157"/>
              <a:gd name="connsiteY7" fmla="*/ 702769 h 702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8157" h="702769">
                <a:moveTo>
                  <a:pt x="0" y="0"/>
                </a:moveTo>
                <a:lnTo>
                  <a:pt x="1928984" y="0"/>
                </a:lnTo>
                <a:lnTo>
                  <a:pt x="1961576" y="3899"/>
                </a:lnTo>
                <a:cubicBezTo>
                  <a:pt x="2039523" y="22827"/>
                  <a:pt x="2098157" y="104670"/>
                  <a:pt x="2098157" y="202765"/>
                </a:cubicBezTo>
                <a:lnTo>
                  <a:pt x="2098157" y="702769"/>
                </a:lnTo>
                <a:lnTo>
                  <a:pt x="1594183" y="702769"/>
                </a:lnTo>
                <a:lnTo>
                  <a:pt x="1132" y="702769"/>
                </a:lnTo>
                <a:lnTo>
                  <a:pt x="0" y="702769"/>
                </a:lnTo>
                <a:close/>
              </a:path>
            </a:pathLst>
          </a:custGeom>
          <a:solidFill>
            <a:schemeClr val="tx2"/>
          </a:solidFill>
          <a:ln w="12700">
            <a:solidFill>
              <a:schemeClr val="tx2"/>
            </a:solidFill>
          </a:ln>
        </p:spPr>
        <p:txBody>
          <a:bodyPr wrap="square" lIns="91440" tIns="45720" rIns="91440" bIns="45720" anchor="ctr">
            <a:noAutofit/>
          </a:bodyP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Tree>
    <p:extLst>
      <p:ext uri="{BB962C8B-B14F-4D97-AF65-F5344CB8AC3E}">
        <p14:creationId xmlns:p14="http://schemas.microsoft.com/office/powerpoint/2010/main" val="966900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3694F-11E9-3CF0-DCDE-FC7C6FAF569D}"/>
              </a:ext>
            </a:extLst>
          </p:cNvPr>
          <p:cNvSpPr>
            <a:spLocks noGrp="1"/>
          </p:cNvSpPr>
          <p:nvPr>
            <p:ph type="title"/>
          </p:nvPr>
        </p:nvSpPr>
        <p:spPr>
          <a:xfrm>
            <a:off x="1792224" y="832104"/>
            <a:ext cx="8878824" cy="1069848"/>
          </a:xfrm>
        </p:spPr>
        <p:txBody>
          <a:bodyPr anchor="b"/>
          <a:lstStyle>
            <a:lvl1pPr algn="ctr">
              <a:defRPr/>
            </a:lvl1pPr>
          </a:lstStyle>
          <a:p>
            <a:r>
              <a:rPr lang="en-US"/>
              <a:t>Click to edit Master title style</a:t>
            </a:r>
          </a:p>
        </p:txBody>
      </p:sp>
      <p:sp>
        <p:nvSpPr>
          <p:cNvPr id="3" name="Footer Placeholder 2">
            <a:extLst>
              <a:ext uri="{FF2B5EF4-FFF2-40B4-BE49-F238E27FC236}">
                <a16:creationId xmlns:a16="http://schemas.microsoft.com/office/drawing/2014/main" id="{CC652500-B558-F785-439F-12315F433125}"/>
              </a:ext>
            </a:extLst>
          </p:cNvPr>
          <p:cNvSpPr>
            <a:spLocks noGrp="1"/>
          </p:cNvSpPr>
          <p:nvPr>
            <p:ph type="ftr" sz="quarter" idx="10"/>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938A96B1-64D5-11B6-BD02-AD31F317296F}"/>
              </a:ext>
            </a:extLst>
          </p:cNvPr>
          <p:cNvSpPr>
            <a:spLocks noGrp="1"/>
          </p:cNvSpPr>
          <p:nvPr>
            <p:ph type="sldNum" sz="quarter" idx="11"/>
          </p:nvPr>
        </p:nvSpPr>
        <p:spPr/>
        <p:txBody>
          <a:bodyPr/>
          <a:lstStyle/>
          <a:p>
            <a:fld id="{294A09A9-5501-47C1-A89A-A340965A2BE2}" type="slidenum">
              <a:rPr lang="en-US" smtClean="0"/>
              <a:pPr/>
              <a:t>‹#›</a:t>
            </a:fld>
            <a:endParaRPr lang="en-US" dirty="0"/>
          </a:p>
        </p:txBody>
      </p:sp>
      <p:cxnSp>
        <p:nvCxnSpPr>
          <p:cNvPr id="5" name="Straight Connector 4">
            <a:extLst>
              <a:ext uri="{FF2B5EF4-FFF2-40B4-BE49-F238E27FC236}">
                <a16:creationId xmlns:a16="http://schemas.microsoft.com/office/drawing/2014/main" id="{2C883D99-31C6-D5A2-D86A-FC9440CEA769}"/>
              </a:ext>
            </a:extLst>
          </p:cNvPr>
          <p:cNvCxnSpPr>
            <a:cxnSpLocks/>
          </p:cNvCxnSpPr>
          <p:nvPr userDrawn="1"/>
        </p:nvCxnSpPr>
        <p:spPr>
          <a:xfrm>
            <a:off x="1944007" y="3324115"/>
            <a:ext cx="2170451" cy="0"/>
          </a:xfrm>
          <a:prstGeom prst="line">
            <a:avLst/>
          </a:prstGeom>
          <a:ln w="12700">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38AB5A6-6184-8A00-738A-9F575C1472CC}"/>
              </a:ext>
            </a:extLst>
          </p:cNvPr>
          <p:cNvCxnSpPr>
            <a:cxnSpLocks/>
          </p:cNvCxnSpPr>
          <p:nvPr userDrawn="1"/>
        </p:nvCxnSpPr>
        <p:spPr>
          <a:xfrm>
            <a:off x="4114458" y="3322646"/>
            <a:ext cx="2171700" cy="0"/>
          </a:xfrm>
          <a:prstGeom prst="line">
            <a:avLst/>
          </a:prstGeom>
          <a:ln w="12700">
            <a:solidFill>
              <a:schemeClr val="accent5"/>
            </a:solidFill>
            <a:prstDash val="solid"/>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0BFB726-8911-1D40-8CAD-0678A3988661}"/>
              </a:ext>
            </a:extLst>
          </p:cNvPr>
          <p:cNvCxnSpPr>
            <a:cxnSpLocks/>
          </p:cNvCxnSpPr>
          <p:nvPr userDrawn="1"/>
        </p:nvCxnSpPr>
        <p:spPr>
          <a:xfrm>
            <a:off x="6286158" y="3322646"/>
            <a:ext cx="2161515" cy="14408"/>
          </a:xfrm>
          <a:prstGeom prst="line">
            <a:avLst/>
          </a:prstGeom>
          <a:ln w="12700">
            <a:solidFill>
              <a:schemeClr val="accent4"/>
            </a:solidFill>
            <a:prstDash val="solid"/>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A06BA5D-5C40-149B-0AE7-118CF43109F3}"/>
              </a:ext>
            </a:extLst>
          </p:cNvPr>
          <p:cNvCxnSpPr>
            <a:cxnSpLocks/>
          </p:cNvCxnSpPr>
          <p:nvPr userDrawn="1"/>
        </p:nvCxnSpPr>
        <p:spPr>
          <a:xfrm>
            <a:off x="8447673" y="3333307"/>
            <a:ext cx="2189197" cy="0"/>
          </a:xfrm>
          <a:prstGeom prst="line">
            <a:avLst/>
          </a:prstGeom>
          <a:ln w="12700">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0E1F9F84-FEDF-EE4B-151E-0BA753B313F2}"/>
              </a:ext>
            </a:extLst>
          </p:cNvPr>
          <p:cNvSpPr/>
          <p:nvPr userDrawn="1"/>
        </p:nvSpPr>
        <p:spPr>
          <a:xfrm>
            <a:off x="1349145" y="2715964"/>
            <a:ext cx="1218817" cy="121881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5D1979A-4075-FDBC-DC21-B473A894753D}"/>
              </a:ext>
            </a:extLst>
          </p:cNvPr>
          <p:cNvSpPr/>
          <p:nvPr userDrawn="1"/>
        </p:nvSpPr>
        <p:spPr>
          <a:xfrm>
            <a:off x="3525168" y="2721004"/>
            <a:ext cx="1218817" cy="121881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4253DC90-8B68-11F4-262C-EF788CC251ED}"/>
              </a:ext>
            </a:extLst>
          </p:cNvPr>
          <p:cNvSpPr/>
          <p:nvPr userDrawn="1"/>
        </p:nvSpPr>
        <p:spPr>
          <a:xfrm>
            <a:off x="5704017" y="2716977"/>
            <a:ext cx="1218817" cy="121881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8CEBAA34-A280-D694-891B-142A8D7FA33C}"/>
              </a:ext>
            </a:extLst>
          </p:cNvPr>
          <p:cNvSpPr/>
          <p:nvPr userDrawn="1"/>
        </p:nvSpPr>
        <p:spPr>
          <a:xfrm>
            <a:off x="7847695" y="2726015"/>
            <a:ext cx="1218817" cy="121881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DEC576C9-CAB6-8D5D-5976-B4CC1FB6B5C0}"/>
              </a:ext>
            </a:extLst>
          </p:cNvPr>
          <p:cNvSpPr/>
          <p:nvPr userDrawn="1"/>
        </p:nvSpPr>
        <p:spPr>
          <a:xfrm>
            <a:off x="10049319" y="2718520"/>
            <a:ext cx="1218817" cy="121881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0B3AAAB5-1B7C-5567-E7F2-E97DCAFEA821}"/>
              </a:ext>
            </a:extLst>
          </p:cNvPr>
          <p:cNvSpPr/>
          <p:nvPr userDrawn="1"/>
        </p:nvSpPr>
        <p:spPr>
          <a:xfrm flipH="1">
            <a:off x="1418423" y="2786515"/>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C6E861CF-DCF3-E6B9-1438-583DC69FFA06}"/>
              </a:ext>
            </a:extLst>
          </p:cNvPr>
          <p:cNvSpPr/>
          <p:nvPr userDrawn="1"/>
        </p:nvSpPr>
        <p:spPr>
          <a:xfrm flipH="1">
            <a:off x="3593035" y="2791555"/>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0F4D24E5-CE49-C81C-1933-88384A77E742}"/>
              </a:ext>
            </a:extLst>
          </p:cNvPr>
          <p:cNvSpPr/>
          <p:nvPr userDrawn="1"/>
        </p:nvSpPr>
        <p:spPr>
          <a:xfrm flipH="1">
            <a:off x="5771884" y="2787528"/>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0F1CA68B-CB89-15A1-13F9-3DD65297D0BD}"/>
              </a:ext>
            </a:extLst>
          </p:cNvPr>
          <p:cNvSpPr/>
          <p:nvPr userDrawn="1"/>
        </p:nvSpPr>
        <p:spPr>
          <a:xfrm flipH="1">
            <a:off x="7915562" y="2796566"/>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3AD773FD-C1E4-FDB0-FDF1-0925375BE2A5}"/>
              </a:ext>
            </a:extLst>
          </p:cNvPr>
          <p:cNvSpPr/>
          <p:nvPr userDrawn="1"/>
        </p:nvSpPr>
        <p:spPr>
          <a:xfrm flipH="1">
            <a:off x="10129886" y="2789071"/>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 Placeholder 11">
            <a:extLst>
              <a:ext uri="{FF2B5EF4-FFF2-40B4-BE49-F238E27FC236}">
                <a16:creationId xmlns:a16="http://schemas.microsoft.com/office/drawing/2014/main" id="{ACA633AF-3209-BF0D-1450-6A91ACC8533F}"/>
              </a:ext>
            </a:extLst>
          </p:cNvPr>
          <p:cNvSpPr>
            <a:spLocks noGrp="1"/>
          </p:cNvSpPr>
          <p:nvPr>
            <p:ph type="body" sz="quarter" idx="12"/>
          </p:nvPr>
        </p:nvSpPr>
        <p:spPr>
          <a:xfrm>
            <a:off x="1380744"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0" name="Text Placeholder 11">
            <a:extLst>
              <a:ext uri="{FF2B5EF4-FFF2-40B4-BE49-F238E27FC236}">
                <a16:creationId xmlns:a16="http://schemas.microsoft.com/office/drawing/2014/main" id="{F70EFB68-D184-8E31-A027-F291D78776BF}"/>
              </a:ext>
            </a:extLst>
          </p:cNvPr>
          <p:cNvSpPr>
            <a:spLocks noGrp="1"/>
          </p:cNvSpPr>
          <p:nvPr>
            <p:ph type="body" sz="quarter" idx="13"/>
          </p:nvPr>
        </p:nvSpPr>
        <p:spPr>
          <a:xfrm>
            <a:off x="1380744"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1" name="Text Placeholder 11">
            <a:extLst>
              <a:ext uri="{FF2B5EF4-FFF2-40B4-BE49-F238E27FC236}">
                <a16:creationId xmlns:a16="http://schemas.microsoft.com/office/drawing/2014/main" id="{20FBF32C-8DDB-F094-1C74-FDE91B64F981}"/>
              </a:ext>
            </a:extLst>
          </p:cNvPr>
          <p:cNvSpPr>
            <a:spLocks noGrp="1"/>
          </p:cNvSpPr>
          <p:nvPr>
            <p:ph type="body" sz="quarter" idx="14"/>
          </p:nvPr>
        </p:nvSpPr>
        <p:spPr>
          <a:xfrm>
            <a:off x="3538728"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2" name="Text Placeholder 11">
            <a:extLst>
              <a:ext uri="{FF2B5EF4-FFF2-40B4-BE49-F238E27FC236}">
                <a16:creationId xmlns:a16="http://schemas.microsoft.com/office/drawing/2014/main" id="{C5237567-8AEF-3966-7CED-5DA3ACD21E7B}"/>
              </a:ext>
            </a:extLst>
          </p:cNvPr>
          <p:cNvSpPr>
            <a:spLocks noGrp="1"/>
          </p:cNvSpPr>
          <p:nvPr>
            <p:ph type="body" sz="quarter" idx="15"/>
          </p:nvPr>
        </p:nvSpPr>
        <p:spPr>
          <a:xfrm>
            <a:off x="3538728"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3" name="Text Placeholder 11">
            <a:extLst>
              <a:ext uri="{FF2B5EF4-FFF2-40B4-BE49-F238E27FC236}">
                <a16:creationId xmlns:a16="http://schemas.microsoft.com/office/drawing/2014/main" id="{7137587B-C03C-671F-AED7-4B974605AF4F}"/>
              </a:ext>
            </a:extLst>
          </p:cNvPr>
          <p:cNvSpPr>
            <a:spLocks noGrp="1"/>
          </p:cNvSpPr>
          <p:nvPr>
            <p:ph type="body" sz="quarter" idx="16"/>
          </p:nvPr>
        </p:nvSpPr>
        <p:spPr>
          <a:xfrm>
            <a:off x="5724144"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4" name="Text Placeholder 11">
            <a:extLst>
              <a:ext uri="{FF2B5EF4-FFF2-40B4-BE49-F238E27FC236}">
                <a16:creationId xmlns:a16="http://schemas.microsoft.com/office/drawing/2014/main" id="{25D4A96A-10D9-D4AD-C775-61041F026BA1}"/>
              </a:ext>
            </a:extLst>
          </p:cNvPr>
          <p:cNvSpPr>
            <a:spLocks noGrp="1"/>
          </p:cNvSpPr>
          <p:nvPr>
            <p:ph type="body" sz="quarter" idx="17"/>
          </p:nvPr>
        </p:nvSpPr>
        <p:spPr>
          <a:xfrm>
            <a:off x="5724144"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5" name="Text Placeholder 11">
            <a:extLst>
              <a:ext uri="{FF2B5EF4-FFF2-40B4-BE49-F238E27FC236}">
                <a16:creationId xmlns:a16="http://schemas.microsoft.com/office/drawing/2014/main" id="{81308FE1-98CC-9FD0-5CF1-5A8E61C5BA93}"/>
              </a:ext>
            </a:extLst>
          </p:cNvPr>
          <p:cNvSpPr>
            <a:spLocks noGrp="1"/>
          </p:cNvSpPr>
          <p:nvPr>
            <p:ph type="body" sz="quarter" idx="18"/>
          </p:nvPr>
        </p:nvSpPr>
        <p:spPr>
          <a:xfrm>
            <a:off x="7872984"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6" name="Text Placeholder 11">
            <a:extLst>
              <a:ext uri="{FF2B5EF4-FFF2-40B4-BE49-F238E27FC236}">
                <a16:creationId xmlns:a16="http://schemas.microsoft.com/office/drawing/2014/main" id="{B6FB197B-711E-A949-62E5-216CBC83FFBC}"/>
              </a:ext>
            </a:extLst>
          </p:cNvPr>
          <p:cNvSpPr>
            <a:spLocks noGrp="1"/>
          </p:cNvSpPr>
          <p:nvPr>
            <p:ph type="body" sz="quarter" idx="19"/>
          </p:nvPr>
        </p:nvSpPr>
        <p:spPr>
          <a:xfrm>
            <a:off x="7872984"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7" name="Text Placeholder 11">
            <a:extLst>
              <a:ext uri="{FF2B5EF4-FFF2-40B4-BE49-F238E27FC236}">
                <a16:creationId xmlns:a16="http://schemas.microsoft.com/office/drawing/2014/main" id="{BC5472B4-CBBF-AC70-5BA8-A0661E663D4A}"/>
              </a:ext>
            </a:extLst>
          </p:cNvPr>
          <p:cNvSpPr>
            <a:spLocks noGrp="1"/>
          </p:cNvSpPr>
          <p:nvPr>
            <p:ph type="body" sz="quarter" idx="20"/>
          </p:nvPr>
        </p:nvSpPr>
        <p:spPr>
          <a:xfrm>
            <a:off x="10058400"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8" name="Text Placeholder 11">
            <a:extLst>
              <a:ext uri="{FF2B5EF4-FFF2-40B4-BE49-F238E27FC236}">
                <a16:creationId xmlns:a16="http://schemas.microsoft.com/office/drawing/2014/main" id="{C3CEEBDA-7860-91AD-704A-7A540E1E58F7}"/>
              </a:ext>
            </a:extLst>
          </p:cNvPr>
          <p:cNvSpPr>
            <a:spLocks noGrp="1"/>
          </p:cNvSpPr>
          <p:nvPr>
            <p:ph type="body" sz="quarter" idx="21"/>
          </p:nvPr>
        </p:nvSpPr>
        <p:spPr>
          <a:xfrm>
            <a:off x="10058400"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30" name="Picture Placeholder 29">
            <a:extLst>
              <a:ext uri="{FF2B5EF4-FFF2-40B4-BE49-F238E27FC236}">
                <a16:creationId xmlns:a16="http://schemas.microsoft.com/office/drawing/2014/main" id="{DF918527-798D-3B40-E0EA-38C0AEBA6D77}"/>
              </a:ext>
            </a:extLst>
          </p:cNvPr>
          <p:cNvSpPr>
            <a:spLocks noGrp="1"/>
          </p:cNvSpPr>
          <p:nvPr>
            <p:ph type="pic" sz="quarter" idx="22"/>
          </p:nvPr>
        </p:nvSpPr>
        <p:spPr>
          <a:xfrm>
            <a:off x="1648147" y="3018954"/>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1" name="Picture Placeholder 29">
            <a:extLst>
              <a:ext uri="{FF2B5EF4-FFF2-40B4-BE49-F238E27FC236}">
                <a16:creationId xmlns:a16="http://schemas.microsoft.com/office/drawing/2014/main" id="{B0D40292-F2DF-0641-6B78-370AC5C50094}"/>
              </a:ext>
            </a:extLst>
          </p:cNvPr>
          <p:cNvSpPr>
            <a:spLocks noGrp="1"/>
          </p:cNvSpPr>
          <p:nvPr>
            <p:ph type="pic" sz="quarter" idx="23"/>
          </p:nvPr>
        </p:nvSpPr>
        <p:spPr>
          <a:xfrm>
            <a:off x="3805117" y="3011109"/>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2" name="Picture Placeholder 29">
            <a:extLst>
              <a:ext uri="{FF2B5EF4-FFF2-40B4-BE49-F238E27FC236}">
                <a16:creationId xmlns:a16="http://schemas.microsoft.com/office/drawing/2014/main" id="{503DD6AB-C9B3-EBD7-080A-FB219B381225}"/>
              </a:ext>
            </a:extLst>
          </p:cNvPr>
          <p:cNvSpPr>
            <a:spLocks noGrp="1"/>
          </p:cNvSpPr>
          <p:nvPr>
            <p:ph type="pic" sz="quarter" idx="24"/>
          </p:nvPr>
        </p:nvSpPr>
        <p:spPr>
          <a:xfrm>
            <a:off x="5995989" y="3026158"/>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3" name="Picture Placeholder 29">
            <a:extLst>
              <a:ext uri="{FF2B5EF4-FFF2-40B4-BE49-F238E27FC236}">
                <a16:creationId xmlns:a16="http://schemas.microsoft.com/office/drawing/2014/main" id="{E61A9741-3B1C-111D-B260-CF7E7F223F82}"/>
              </a:ext>
            </a:extLst>
          </p:cNvPr>
          <p:cNvSpPr>
            <a:spLocks noGrp="1"/>
          </p:cNvSpPr>
          <p:nvPr>
            <p:ph type="pic" sz="quarter" idx="25"/>
          </p:nvPr>
        </p:nvSpPr>
        <p:spPr>
          <a:xfrm>
            <a:off x="8146207" y="3011109"/>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4" name="Picture Placeholder 29">
            <a:extLst>
              <a:ext uri="{FF2B5EF4-FFF2-40B4-BE49-F238E27FC236}">
                <a16:creationId xmlns:a16="http://schemas.microsoft.com/office/drawing/2014/main" id="{E49C1AE1-BC78-2CE3-D292-61496AC727DE}"/>
              </a:ext>
            </a:extLst>
          </p:cNvPr>
          <p:cNvSpPr>
            <a:spLocks noGrp="1"/>
          </p:cNvSpPr>
          <p:nvPr>
            <p:ph type="pic" sz="quarter" idx="26"/>
          </p:nvPr>
        </p:nvSpPr>
        <p:spPr>
          <a:xfrm>
            <a:off x="10347831" y="3017032"/>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29" name="Text Placeholder 11">
            <a:extLst>
              <a:ext uri="{FF2B5EF4-FFF2-40B4-BE49-F238E27FC236}">
                <a16:creationId xmlns:a16="http://schemas.microsoft.com/office/drawing/2014/main" id="{3B71C9DC-B9E5-6C34-B451-BA2224CCDDE0}"/>
              </a:ext>
            </a:extLst>
          </p:cNvPr>
          <p:cNvSpPr>
            <a:spLocks noGrp="1"/>
          </p:cNvSpPr>
          <p:nvPr>
            <p:ph type="body" sz="quarter" idx="28"/>
          </p:nvPr>
        </p:nvSpPr>
        <p:spPr>
          <a:xfrm>
            <a:off x="2350008" y="4279392"/>
            <a:ext cx="146304" cy="146304"/>
          </a:xfrm>
          <a:prstGeom prst="ellipse">
            <a:avLst/>
          </a:prstGeom>
          <a:solidFill>
            <a:schemeClr val="accent6"/>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6" name="Text Placeholder 11">
            <a:extLst>
              <a:ext uri="{FF2B5EF4-FFF2-40B4-BE49-F238E27FC236}">
                <a16:creationId xmlns:a16="http://schemas.microsoft.com/office/drawing/2014/main" id="{0596D87F-0114-685D-7F97-873DBA557947}"/>
              </a:ext>
            </a:extLst>
          </p:cNvPr>
          <p:cNvSpPr>
            <a:spLocks noGrp="1"/>
          </p:cNvSpPr>
          <p:nvPr>
            <p:ph type="body" sz="quarter" idx="29"/>
          </p:nvPr>
        </p:nvSpPr>
        <p:spPr>
          <a:xfrm>
            <a:off x="4517136" y="4279392"/>
            <a:ext cx="146304" cy="146304"/>
          </a:xfrm>
          <a:prstGeom prst="ellipse">
            <a:avLst/>
          </a:prstGeom>
          <a:solidFill>
            <a:schemeClr val="accent5"/>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7" name="Text Placeholder 11">
            <a:extLst>
              <a:ext uri="{FF2B5EF4-FFF2-40B4-BE49-F238E27FC236}">
                <a16:creationId xmlns:a16="http://schemas.microsoft.com/office/drawing/2014/main" id="{5D4E3F00-5755-F2EF-97C8-0FE775CAE04E}"/>
              </a:ext>
            </a:extLst>
          </p:cNvPr>
          <p:cNvSpPr>
            <a:spLocks noGrp="1"/>
          </p:cNvSpPr>
          <p:nvPr>
            <p:ph type="body" sz="quarter" idx="30"/>
          </p:nvPr>
        </p:nvSpPr>
        <p:spPr>
          <a:xfrm>
            <a:off x="6702552" y="4279392"/>
            <a:ext cx="146304" cy="146304"/>
          </a:xfrm>
          <a:prstGeom prst="ellipse">
            <a:avLst/>
          </a:prstGeom>
          <a:solidFill>
            <a:schemeClr val="accent4"/>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8" name="Text Placeholder 11">
            <a:extLst>
              <a:ext uri="{FF2B5EF4-FFF2-40B4-BE49-F238E27FC236}">
                <a16:creationId xmlns:a16="http://schemas.microsoft.com/office/drawing/2014/main" id="{29543A01-39BF-D362-26F8-BD1E7D0D3C86}"/>
              </a:ext>
            </a:extLst>
          </p:cNvPr>
          <p:cNvSpPr>
            <a:spLocks noGrp="1"/>
          </p:cNvSpPr>
          <p:nvPr>
            <p:ph type="body" sz="quarter" idx="31"/>
          </p:nvPr>
        </p:nvSpPr>
        <p:spPr>
          <a:xfrm>
            <a:off x="8842248" y="4279392"/>
            <a:ext cx="146304" cy="146304"/>
          </a:xfrm>
          <a:prstGeom prst="ellipse">
            <a:avLst/>
          </a:prstGeom>
          <a:solidFill>
            <a:schemeClr val="accent2"/>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9" name="Text Placeholder 11">
            <a:extLst>
              <a:ext uri="{FF2B5EF4-FFF2-40B4-BE49-F238E27FC236}">
                <a16:creationId xmlns:a16="http://schemas.microsoft.com/office/drawing/2014/main" id="{BB6B72CD-75B9-D90F-4767-2141AEF3B201}"/>
              </a:ext>
            </a:extLst>
          </p:cNvPr>
          <p:cNvSpPr>
            <a:spLocks noGrp="1"/>
          </p:cNvSpPr>
          <p:nvPr>
            <p:ph type="body" sz="quarter" idx="32"/>
          </p:nvPr>
        </p:nvSpPr>
        <p:spPr>
          <a:xfrm>
            <a:off x="11055096" y="4279392"/>
            <a:ext cx="146304" cy="146304"/>
          </a:xfrm>
          <a:prstGeom prst="ellipse">
            <a:avLst/>
          </a:prstGeom>
          <a:solidFill>
            <a:schemeClr val="accent1"/>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Tree>
    <p:extLst>
      <p:ext uri="{BB962C8B-B14F-4D97-AF65-F5344CB8AC3E}">
        <p14:creationId xmlns:p14="http://schemas.microsoft.com/office/powerpoint/2010/main" val="1290831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10">
            <a:extLst>
              <a:ext uri="{FF2B5EF4-FFF2-40B4-BE49-F238E27FC236}">
                <a16:creationId xmlns:a16="http://schemas.microsoft.com/office/drawing/2014/main" id="{89A27E14-C943-C294-334B-4D6A7500F3B5}"/>
              </a:ext>
            </a:extLst>
          </p:cNvPr>
          <p:cNvSpPr/>
          <p:nvPr userDrawn="1"/>
        </p:nvSpPr>
        <p:spPr>
          <a:xfrm rot="5400000">
            <a:off x="7383937" y="2039848"/>
            <a:ext cx="6858000" cy="2778304"/>
          </a:xfrm>
          <a:custGeom>
            <a:avLst/>
            <a:gdLst>
              <a:gd name="connsiteX0" fmla="*/ 0 w 6858000"/>
              <a:gd name="connsiteY0" fmla="*/ 1050199 h 2778304"/>
              <a:gd name="connsiteX1" fmla="*/ 0 w 6858000"/>
              <a:gd name="connsiteY1" fmla="*/ 0 h 2778304"/>
              <a:gd name="connsiteX2" fmla="*/ 6858000 w 6858000"/>
              <a:gd name="connsiteY2" fmla="*/ 0 h 2778304"/>
              <a:gd name="connsiteX3" fmla="*/ 6858000 w 6858000"/>
              <a:gd name="connsiteY3" fmla="*/ 1193215 h 2778304"/>
              <a:gd name="connsiteX4" fmla="*/ 6790588 w 6858000"/>
              <a:gd name="connsiteY4" fmla="*/ 1211701 h 2778304"/>
              <a:gd name="connsiteX5" fmla="*/ 3050431 w 6858000"/>
              <a:gd name="connsiteY5" fmla="*/ 2778245 h 2778304"/>
              <a:gd name="connsiteX6" fmla="*/ 37813 w 6858000"/>
              <a:gd name="connsiteY6" fmla="*/ 1183549 h 2778304"/>
              <a:gd name="connsiteX7" fmla="*/ 0 w 6858000"/>
              <a:gd name="connsiteY7" fmla="*/ 1050199 h 2778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2778304">
                <a:moveTo>
                  <a:pt x="0" y="1050199"/>
                </a:moveTo>
                <a:lnTo>
                  <a:pt x="0" y="0"/>
                </a:lnTo>
                <a:lnTo>
                  <a:pt x="6858000" y="0"/>
                </a:lnTo>
                <a:lnTo>
                  <a:pt x="6858000" y="1193215"/>
                </a:lnTo>
                <a:lnTo>
                  <a:pt x="6790588" y="1211701"/>
                </a:lnTo>
                <a:cubicBezTo>
                  <a:pt x="5439260" y="1649845"/>
                  <a:pt x="4603740" y="2770251"/>
                  <a:pt x="3050431" y="2778245"/>
                </a:cubicBezTo>
                <a:cubicBezTo>
                  <a:pt x="1377637" y="2786855"/>
                  <a:pt x="283199" y="1854180"/>
                  <a:pt x="37813" y="1183549"/>
                </a:cubicBezTo>
                <a:lnTo>
                  <a:pt x="0" y="1050199"/>
                </a:lnTo>
                <a:close/>
              </a:path>
            </a:pathLst>
          </a:custGeom>
          <a:gradFill flip="none" rotWithShape="1">
            <a:gsLst>
              <a:gs pos="26000">
                <a:schemeClr val="accent3">
                  <a:lumMod val="25000"/>
                </a:schemeClr>
              </a:gs>
              <a:gs pos="73000">
                <a:schemeClr val="accent1">
                  <a:alpha val="33146"/>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11">
            <a:extLst>
              <a:ext uri="{FF2B5EF4-FFF2-40B4-BE49-F238E27FC236}">
                <a16:creationId xmlns:a16="http://schemas.microsoft.com/office/drawing/2014/main" id="{BE5C5BCA-F960-4024-7215-2D2EFD0FEBF3}"/>
              </a:ext>
            </a:extLst>
          </p:cNvPr>
          <p:cNvSpPr/>
          <p:nvPr userDrawn="1"/>
        </p:nvSpPr>
        <p:spPr>
          <a:xfrm rot="16200000" flipV="1">
            <a:off x="7907199" y="2573198"/>
            <a:ext cx="6858000" cy="1711602"/>
          </a:xfrm>
          <a:custGeom>
            <a:avLst/>
            <a:gdLst>
              <a:gd name="connsiteX0" fmla="*/ 6858000 w 6858000"/>
              <a:gd name="connsiteY0" fmla="*/ 1010661 h 1711602"/>
              <a:gd name="connsiteX1" fmla="*/ 6858000 w 6858000"/>
              <a:gd name="connsiteY1" fmla="*/ 0 h 1711602"/>
              <a:gd name="connsiteX2" fmla="*/ 0 w 6858000"/>
              <a:gd name="connsiteY2" fmla="*/ 0 h 1711602"/>
              <a:gd name="connsiteX3" fmla="*/ 0 w 6858000"/>
              <a:gd name="connsiteY3" fmla="*/ 983884 h 1711602"/>
              <a:gd name="connsiteX4" fmla="*/ 11078 w 6858000"/>
              <a:gd name="connsiteY4" fmla="*/ 997657 h 1711602"/>
              <a:gd name="connsiteX5" fmla="*/ 1866819 w 6858000"/>
              <a:gd name="connsiteY5" fmla="*/ 1711565 h 1711602"/>
              <a:gd name="connsiteX6" fmla="*/ 5098965 w 6858000"/>
              <a:gd name="connsiteY6" fmla="*/ 622006 h 1711602"/>
              <a:gd name="connsiteX7" fmla="*/ 6746500 w 6858000"/>
              <a:gd name="connsiteY7" fmla="*/ 959665 h 1711602"/>
              <a:gd name="connsiteX8" fmla="*/ 6858000 w 6858000"/>
              <a:gd name="connsiteY8" fmla="*/ 1010661 h 171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1711602">
                <a:moveTo>
                  <a:pt x="6858000" y="1010661"/>
                </a:moveTo>
                <a:lnTo>
                  <a:pt x="6858000" y="0"/>
                </a:lnTo>
                <a:lnTo>
                  <a:pt x="0" y="0"/>
                </a:lnTo>
                <a:lnTo>
                  <a:pt x="0" y="983884"/>
                </a:lnTo>
                <a:lnTo>
                  <a:pt x="11078" y="997657"/>
                </a:lnTo>
                <a:cubicBezTo>
                  <a:pt x="328616" y="1355920"/>
                  <a:pt x="976833" y="1715803"/>
                  <a:pt x="1866819" y="1711565"/>
                </a:cubicBezTo>
                <a:cubicBezTo>
                  <a:pt x="3161344" y="1705400"/>
                  <a:pt x="3719617" y="643352"/>
                  <a:pt x="5098965" y="622006"/>
                </a:cubicBezTo>
                <a:cubicBezTo>
                  <a:pt x="5788640" y="611332"/>
                  <a:pt x="6326795" y="775968"/>
                  <a:pt x="6746500" y="959665"/>
                </a:cubicBezTo>
                <a:lnTo>
                  <a:pt x="6858000" y="1010661"/>
                </a:lnTo>
                <a:close/>
              </a:path>
            </a:pathLst>
          </a:custGeom>
          <a:gradFill>
            <a:gsLst>
              <a:gs pos="79000">
                <a:schemeClr val="accent4">
                  <a:lumMod val="75000"/>
                  <a:alpha val="79763"/>
                </a:schemeClr>
              </a:gs>
              <a:gs pos="37000">
                <a:schemeClr val="accent3">
                  <a:lumMod val="25000"/>
                  <a:alpha val="27934"/>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13">
            <a:extLst>
              <a:ext uri="{FF2B5EF4-FFF2-40B4-BE49-F238E27FC236}">
                <a16:creationId xmlns:a16="http://schemas.microsoft.com/office/drawing/2014/main" id="{6F62D03F-D065-13FE-5D30-58C2523BD14D}"/>
              </a:ext>
            </a:extLst>
          </p:cNvPr>
          <p:cNvSpPr/>
          <p:nvPr userDrawn="1"/>
        </p:nvSpPr>
        <p:spPr>
          <a:xfrm rot="5400000">
            <a:off x="7877130" y="2543131"/>
            <a:ext cx="6858001" cy="1771739"/>
          </a:xfrm>
          <a:custGeom>
            <a:avLst/>
            <a:gdLst>
              <a:gd name="connsiteX0" fmla="*/ 0 w 6858001"/>
              <a:gd name="connsiteY0" fmla="*/ 1273784 h 1771739"/>
              <a:gd name="connsiteX1" fmla="*/ 0 w 6858001"/>
              <a:gd name="connsiteY1" fmla="*/ 0 h 1771739"/>
              <a:gd name="connsiteX2" fmla="*/ 6858001 w 6858001"/>
              <a:gd name="connsiteY2" fmla="*/ 0 h 1771739"/>
              <a:gd name="connsiteX3" fmla="*/ 6858001 w 6858001"/>
              <a:gd name="connsiteY3" fmla="*/ 34923 h 1771739"/>
              <a:gd name="connsiteX4" fmla="*/ 6735259 w 6858001"/>
              <a:gd name="connsiteY4" fmla="*/ 32862 h 1771739"/>
              <a:gd name="connsiteX5" fmla="*/ 1961998 w 6858001"/>
              <a:gd name="connsiteY5" fmla="*/ 1771680 h 1771739"/>
              <a:gd name="connsiteX6" fmla="*/ 151257 w 6858001"/>
              <a:gd name="connsiteY6" fmla="*/ 1358806 h 1771739"/>
              <a:gd name="connsiteX7" fmla="*/ 0 w 6858001"/>
              <a:gd name="connsiteY7" fmla="*/ 1273784 h 177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1" h="1771739">
                <a:moveTo>
                  <a:pt x="0" y="1273784"/>
                </a:moveTo>
                <a:lnTo>
                  <a:pt x="0" y="0"/>
                </a:lnTo>
                <a:lnTo>
                  <a:pt x="6858001" y="0"/>
                </a:lnTo>
                <a:lnTo>
                  <a:pt x="6858001" y="34923"/>
                </a:lnTo>
                <a:lnTo>
                  <a:pt x="6735259" y="32862"/>
                </a:lnTo>
                <a:cubicBezTo>
                  <a:pt x="4698226" y="66929"/>
                  <a:pt x="3873763" y="1761840"/>
                  <a:pt x="1961998" y="1771680"/>
                </a:cubicBezTo>
                <a:cubicBezTo>
                  <a:pt x="1245087" y="1775370"/>
                  <a:pt x="634403" y="1606171"/>
                  <a:pt x="151257" y="1358806"/>
                </a:cubicBezTo>
                <a:lnTo>
                  <a:pt x="0" y="1273784"/>
                </a:lnTo>
                <a:close/>
              </a:path>
            </a:pathLst>
          </a:custGeom>
          <a:gradFill>
            <a:gsLst>
              <a:gs pos="32000">
                <a:schemeClr val="tx2">
                  <a:alpha val="48229"/>
                </a:schemeClr>
              </a:gs>
              <a:gs pos="100000">
                <a:schemeClr val="accent6">
                  <a:alpha val="4858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545336" y="822960"/>
            <a:ext cx="8878824" cy="1069848"/>
          </a:xfrm>
        </p:spPr>
        <p:txBody>
          <a:bodyPr anchor="b"/>
          <a:lstStyle>
            <a:lvl1pPr algn="l">
              <a:defRPr/>
            </a:lvl1pPr>
          </a:lstStyle>
          <a:p>
            <a:r>
              <a:rPr lang="en-US"/>
              <a:t>Click to edit Master title style</a:t>
            </a:r>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1536192" y="2185416"/>
            <a:ext cx="3621024"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1536192" y="2743200"/>
            <a:ext cx="3621024"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5541264" y="2185416"/>
            <a:ext cx="3621024"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5541264" y="2743200"/>
            <a:ext cx="3621024"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a:extLst>
              <a:ext uri="{FF2B5EF4-FFF2-40B4-BE49-F238E27FC236}">
                <a16:creationId xmlns:a16="http://schemas.microsoft.com/office/drawing/2014/main" id="{3A51CCCC-1589-401D-AE98-FC28716301EF}"/>
              </a:ext>
            </a:extLst>
          </p:cNvPr>
          <p:cNvSpPr>
            <a:spLocks noGrp="1"/>
          </p:cNvSpPr>
          <p:nvPr>
            <p:ph type="ftr" sz="quarter" idx="11"/>
          </p:nvPr>
        </p:nvSpPr>
        <p:spPr/>
        <p:txBody>
          <a:bodyPr/>
          <a:lstStyle/>
          <a:p>
            <a:r>
              <a:rPr lang="en-US"/>
              <a:t>Crypto: investing &amp; trading</a:t>
            </a:r>
            <a:endParaRPr lang="en-US" dirty="0"/>
          </a:p>
        </p:txBody>
      </p:sp>
      <p:sp>
        <p:nvSpPr>
          <p:cNvPr id="9" name="Slide Number Placeholder 8">
            <a:extLst>
              <a:ext uri="{FF2B5EF4-FFF2-40B4-BE49-F238E27FC236}">
                <a16:creationId xmlns:a16="http://schemas.microsoft.com/office/drawing/2014/main" id="{285D9D7D-8D9A-473E-AF0D-EF1940D793C3}"/>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062460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850392" y="832104"/>
            <a:ext cx="10881360" cy="1069848"/>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1014984" y="2212848"/>
            <a:ext cx="10332720" cy="3547872"/>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329184" y="411480"/>
            <a:ext cx="521208" cy="310896"/>
          </a:xfrm>
          <a:prstGeom prst="rect">
            <a:avLst/>
          </a:prstGeom>
        </p:spPr>
        <p:txBody>
          <a:bodyPr vert="horz" lIns="91440" tIns="45720" rIns="91440" bIns="45720" rtlCol="0" anchor="ctr">
            <a:noAutofit/>
          </a:bodyPr>
          <a:lstStyle>
            <a:lvl1pPr algn="ctr">
              <a:defRPr sz="1200" b="0" i="0">
                <a:solidFill>
                  <a:schemeClr val="bg1"/>
                </a:solidFill>
                <a:latin typeface="+mn-lt"/>
                <a:cs typeface="Segoe UI Light" panose="020B0502040204020203" pitchFamily="34" charset="0"/>
              </a:defRPr>
            </a:lvl1pPr>
          </a:lstStyle>
          <a:p>
            <a:fld id="{294A09A9-5501-47C1-A89A-A340965A2BE2}" type="slidenum">
              <a:rPr lang="en-US" smtClean="0"/>
              <a:pPr/>
              <a:t>‹#›</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66344" y="6190488"/>
            <a:ext cx="2331720" cy="274320"/>
          </a:xfrm>
          <a:prstGeom prst="rect">
            <a:avLst/>
          </a:prstGeom>
        </p:spPr>
        <p:txBody>
          <a:bodyPr vert="horz" lIns="91440" tIns="45720" rIns="91440" bIns="45720" rtlCol="0" anchor="ctr">
            <a:noAutofit/>
          </a:bodyPr>
          <a:lstStyle>
            <a:lvl1pPr algn="l">
              <a:defRPr sz="1200" b="0" i="0">
                <a:solidFill>
                  <a:schemeClr val="bg1"/>
                </a:solidFill>
                <a:latin typeface="+mn-lt"/>
                <a:cs typeface="Segoe UI Light" panose="020B0502040204020203" pitchFamily="34" charset="0"/>
              </a:defRPr>
            </a:lvl1pPr>
          </a:lstStyle>
          <a:p>
            <a:r>
              <a:rPr lang="en-US"/>
              <a:t>Crypto: investing &amp; trading</a:t>
            </a:r>
            <a:endParaRPr lang="en-US" dirty="0"/>
          </a:p>
        </p:txBody>
      </p:sp>
      <p:cxnSp>
        <p:nvCxnSpPr>
          <p:cNvPr id="7" name="Straight Connector 6">
            <a:extLst>
              <a:ext uri="{FF2B5EF4-FFF2-40B4-BE49-F238E27FC236}">
                <a16:creationId xmlns:a16="http://schemas.microsoft.com/office/drawing/2014/main" id="{2BA4A2D6-617E-EEA3-E4EE-5BDB472F6A43}"/>
              </a:ext>
            </a:extLst>
          </p:cNvPr>
          <p:cNvCxnSpPr>
            <a:cxnSpLocks/>
          </p:cNvCxnSpPr>
          <p:nvPr userDrawn="1"/>
        </p:nvCxnSpPr>
        <p:spPr>
          <a:xfrm>
            <a:off x="594170" y="846661"/>
            <a:ext cx="0" cy="511101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70" r:id="rId7"/>
    <p:sldLayoutId id="2147483669" r:id="rId8"/>
    <p:sldLayoutId id="2147483653" r:id="rId9"/>
    <p:sldLayoutId id="2147483665" r:id="rId10"/>
    <p:sldLayoutId id="2147483666" r:id="rId11"/>
    <p:sldLayoutId id="2147483667" r:id="rId12"/>
    <p:sldLayoutId id="2147483668" r:id="rId13"/>
    <p:sldLayoutId id="2147483651" r:id="rId14"/>
    <p:sldLayoutId id="2147483652" r:id="rId15"/>
    <p:sldLayoutId id="2147483654" r:id="rId16"/>
    <p:sldLayoutId id="2147483655" r:id="rId17"/>
    <p:sldLayoutId id="2147483656" r:id="rId18"/>
    <p:sldLayoutId id="2147483657" r:id="rId19"/>
    <p:sldLayoutId id="2147483671" r:id="rId20"/>
  </p:sldLayoutIdLst>
  <p:hf hdr="0" dt="0"/>
  <p:txStyles>
    <p:titleStyle>
      <a:lvl1pPr algn="l" defTabSz="914400" rtl="0" eaLnBrk="1" latinLnBrk="0" hangingPunct="1">
        <a:lnSpc>
          <a:spcPct val="90000"/>
        </a:lnSpc>
        <a:spcBef>
          <a:spcPct val="0"/>
        </a:spcBef>
        <a:buNone/>
        <a:defRPr sz="4000" b="1" kern="1200" cap="all" spc="600" baseline="0">
          <a:solidFill>
            <a:schemeClr val="bg1"/>
          </a:solidFill>
          <a:latin typeface="+mj-lt"/>
          <a:ea typeface="+mj-ea"/>
          <a:cs typeface="+mj-cs"/>
        </a:defRPr>
      </a:lvl1pPr>
    </p:titleStyle>
    <p:bodyStyle>
      <a:lvl1pPr marL="228600" indent="-347472" algn="l" defTabSz="914400" rtl="0" eaLnBrk="1" latinLnBrk="0" hangingPunct="1">
        <a:lnSpc>
          <a:spcPct val="90000"/>
        </a:lnSpc>
        <a:spcBef>
          <a:spcPts val="1000"/>
        </a:spcBef>
        <a:buClr>
          <a:schemeClr val="accent6"/>
        </a:buClr>
        <a:buFont typeface="Courier New" panose="02070309020205020404" pitchFamily="49" charset="0"/>
        <a:buChar char="o"/>
        <a:defRPr sz="2800" kern="1200">
          <a:solidFill>
            <a:schemeClr val="bg1"/>
          </a:solidFill>
          <a:latin typeface="+mn-lt"/>
          <a:ea typeface="+mn-ea"/>
          <a:cs typeface="Segoe UI" panose="020B0502040204020203" pitchFamily="34" charset="0"/>
        </a:defRPr>
      </a:lvl1pPr>
      <a:lvl2pPr marL="685800" indent="-347472" algn="l" defTabSz="914400" rtl="0" eaLnBrk="1" latinLnBrk="0" hangingPunct="1">
        <a:lnSpc>
          <a:spcPct val="90000"/>
        </a:lnSpc>
        <a:spcBef>
          <a:spcPts val="500"/>
        </a:spcBef>
        <a:buClr>
          <a:schemeClr val="accent6"/>
        </a:buClr>
        <a:buFont typeface="Courier New" panose="02070309020205020404" pitchFamily="49" charset="0"/>
        <a:buChar char="o"/>
        <a:defRPr sz="2400" kern="1200">
          <a:solidFill>
            <a:schemeClr val="bg1"/>
          </a:solidFill>
          <a:latin typeface="+mn-lt"/>
          <a:ea typeface="+mn-ea"/>
          <a:cs typeface="Segoe UI" panose="020B0502040204020203" pitchFamily="34" charset="0"/>
        </a:defRPr>
      </a:lvl2pPr>
      <a:lvl3pPr marL="1143000" indent="-347472" algn="l" defTabSz="914400" rtl="0" eaLnBrk="1" latinLnBrk="0" hangingPunct="1">
        <a:lnSpc>
          <a:spcPct val="90000"/>
        </a:lnSpc>
        <a:spcBef>
          <a:spcPts val="500"/>
        </a:spcBef>
        <a:buClr>
          <a:schemeClr val="accent6"/>
        </a:buClr>
        <a:buFont typeface="Courier New" panose="02070309020205020404" pitchFamily="49" charset="0"/>
        <a:buChar char="o"/>
        <a:defRPr sz="2000" kern="1200">
          <a:solidFill>
            <a:schemeClr val="bg1"/>
          </a:solidFill>
          <a:latin typeface="+mn-lt"/>
          <a:ea typeface="+mn-ea"/>
          <a:cs typeface="Segoe UI" panose="020B0502040204020203" pitchFamily="34" charset="0"/>
        </a:defRPr>
      </a:lvl3pPr>
      <a:lvl4pPr marL="1600200" indent="-347472" algn="l" defTabSz="914400" rtl="0" eaLnBrk="1" latinLnBrk="0" hangingPunct="1">
        <a:lnSpc>
          <a:spcPct val="90000"/>
        </a:lnSpc>
        <a:spcBef>
          <a:spcPts val="500"/>
        </a:spcBef>
        <a:buClr>
          <a:schemeClr val="accent6"/>
        </a:buClr>
        <a:buFont typeface="Courier New" panose="02070309020205020404" pitchFamily="49" charset="0"/>
        <a:buChar char="o"/>
        <a:defRPr sz="1800" kern="1200">
          <a:solidFill>
            <a:schemeClr val="bg1"/>
          </a:solidFill>
          <a:latin typeface="+mn-lt"/>
          <a:ea typeface="+mn-ea"/>
          <a:cs typeface="Segoe UI" panose="020B0502040204020203" pitchFamily="34" charset="0"/>
        </a:defRPr>
      </a:lvl4pPr>
      <a:lvl5pPr marL="2057400" indent="-347472" algn="l" defTabSz="914400" rtl="0" eaLnBrk="1" latinLnBrk="0" hangingPunct="1">
        <a:lnSpc>
          <a:spcPct val="90000"/>
        </a:lnSpc>
        <a:spcBef>
          <a:spcPts val="500"/>
        </a:spcBef>
        <a:buClr>
          <a:schemeClr val="accent6"/>
        </a:buClr>
        <a:buFont typeface="Courier New" panose="02070309020205020404" pitchFamily="49" charset="0"/>
        <a:buChar char="o"/>
        <a:defRPr sz="1800" kern="1200">
          <a:solidFill>
            <a:schemeClr val="bg1"/>
          </a:solidFill>
          <a:latin typeface="+mn-lt"/>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70DB4-0446-EF22-E8E0-3A5B83923AC0}"/>
              </a:ext>
            </a:extLst>
          </p:cNvPr>
          <p:cNvSpPr>
            <a:spLocks noGrp="1"/>
          </p:cNvSpPr>
          <p:nvPr>
            <p:ph type="ctrTitle"/>
          </p:nvPr>
        </p:nvSpPr>
        <p:spPr/>
        <p:txBody>
          <a:bodyPr/>
          <a:lstStyle/>
          <a:p>
            <a:r>
              <a:rPr lang="en-US" dirty="0"/>
              <a:t>Treasurer deed Process:</a:t>
            </a:r>
            <a:br>
              <a:rPr lang="en-US" dirty="0"/>
            </a:br>
            <a:r>
              <a:rPr lang="en-US" sz="4000" dirty="0"/>
              <a:t>What investors need to know</a:t>
            </a:r>
          </a:p>
        </p:txBody>
      </p:sp>
      <p:sp>
        <p:nvSpPr>
          <p:cNvPr id="3" name="Subtitle 2">
            <a:extLst>
              <a:ext uri="{FF2B5EF4-FFF2-40B4-BE49-F238E27FC236}">
                <a16:creationId xmlns:a16="http://schemas.microsoft.com/office/drawing/2014/main" id="{696329B1-2D04-0F3A-1081-C5117D8CE122}"/>
              </a:ext>
            </a:extLst>
          </p:cNvPr>
          <p:cNvSpPr>
            <a:spLocks noGrp="1"/>
          </p:cNvSpPr>
          <p:nvPr>
            <p:ph type="subTitle" idx="1"/>
          </p:nvPr>
        </p:nvSpPr>
        <p:spPr/>
        <p:txBody>
          <a:bodyPr/>
          <a:lstStyle/>
          <a:p>
            <a:r>
              <a:rPr lang="en-US" dirty="0"/>
              <a:t>Pam Mills</a:t>
            </a:r>
          </a:p>
          <a:p>
            <a:r>
              <a:rPr lang="en-US" dirty="0"/>
              <a:t>Kit Carson County Treasurer/Public Trustee</a:t>
            </a:r>
          </a:p>
        </p:txBody>
      </p:sp>
    </p:spTree>
    <p:extLst>
      <p:ext uri="{BB962C8B-B14F-4D97-AF65-F5344CB8AC3E}">
        <p14:creationId xmlns:p14="http://schemas.microsoft.com/office/powerpoint/2010/main" val="1723491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A4FE1DF-9E46-08F3-D2B9-D6523DB3AAAE}"/>
              </a:ext>
            </a:extLst>
          </p:cNvPr>
          <p:cNvSpPr txBox="1"/>
          <p:nvPr/>
        </p:nvSpPr>
        <p:spPr>
          <a:xfrm>
            <a:off x="721453" y="1199626"/>
            <a:ext cx="10973242" cy="3693319"/>
          </a:xfrm>
          <a:prstGeom prst="rect">
            <a:avLst/>
          </a:prstGeom>
          <a:noFill/>
        </p:spPr>
        <p:txBody>
          <a:bodyPr wrap="square" rtlCol="0">
            <a:spAutoFit/>
          </a:bodyPr>
          <a:lstStyle/>
          <a:p>
            <a:r>
              <a:rPr lang="en-US" b="0" i="0" u="none" strike="noStrike" dirty="0">
                <a:solidFill>
                  <a:schemeClr val="bg1"/>
                </a:solidFill>
                <a:effectLst/>
                <a:latin typeface="Times New Roman" panose="02020603050405020304" pitchFamily="18" charset="0"/>
              </a:rPr>
              <a:t>(8) "LIENOR" MEANS A PERSON WHO IS A BENEFICIARY, HOLDER, OR GRANTEE OF A JUNIOR LIEN ON THE PROPERTY OR THAT PERSON’S ASSIGNEE OR ATTORNEY</a:t>
            </a:r>
            <a:endParaRPr lang="en-US" dirty="0">
              <a:solidFill>
                <a:schemeClr val="bg1"/>
              </a:solidFill>
            </a:endParaRPr>
          </a:p>
          <a:p>
            <a:endParaRPr lang="en-US" b="0" i="0" u="none" strike="noStrike" dirty="0">
              <a:solidFill>
                <a:schemeClr val="bg1"/>
              </a:solidFill>
              <a:effectLst/>
              <a:latin typeface="Times New Roman" panose="02020603050405020304" pitchFamily="18" charset="0"/>
            </a:endParaRPr>
          </a:p>
          <a:p>
            <a:r>
              <a:rPr lang="en-US" b="0" i="0" u="none" strike="noStrike" dirty="0">
                <a:solidFill>
                  <a:schemeClr val="bg1"/>
                </a:solidFill>
                <a:effectLst/>
                <a:latin typeface="Times New Roman" panose="02020603050405020304" pitchFamily="18" charset="0"/>
              </a:rPr>
              <a:t>(10) "OVERBID" MEANS THE AMOUNT IN EXCESS OF THE MINIMUM BID ACCEPTED BY THE TREASURER PURSUANT TO SECTION 39-11.5-108(3)(A)</a:t>
            </a:r>
          </a:p>
          <a:p>
            <a:endParaRPr lang="en-US" dirty="0">
              <a:solidFill>
                <a:schemeClr val="bg1"/>
              </a:solidFill>
              <a:latin typeface="Times New Roman" panose="02020603050405020304" pitchFamily="18" charset="0"/>
            </a:endParaRPr>
          </a:p>
          <a:p>
            <a:r>
              <a:rPr lang="en-US" b="0" i="0" u="none" strike="noStrike" dirty="0">
                <a:solidFill>
                  <a:schemeClr val="bg1"/>
                </a:solidFill>
                <a:effectLst/>
                <a:latin typeface="Times New Roman" panose="02020603050405020304" pitchFamily="18" charset="0"/>
              </a:rPr>
              <a:t>(11) "PROPERTY" MEANS THE PROPERTY SUBJECT TO A TAX LIEN, THE CERTIFICATE OF PURCHASE FOR WHICH IS HELD BY A LAWFUL HOLDER.</a:t>
            </a:r>
            <a:r>
              <a:rPr lang="en-US" b="0" i="0" dirty="0">
                <a:solidFill>
                  <a:schemeClr val="bg1"/>
                </a:solidFill>
                <a:effectLst/>
                <a:latin typeface="Times New Roman" panose="02020603050405020304" pitchFamily="18" charset="0"/>
              </a:rPr>
              <a:t>​</a:t>
            </a:r>
          </a:p>
          <a:p>
            <a:endParaRPr lang="en-US" dirty="0">
              <a:solidFill>
                <a:schemeClr val="bg1"/>
              </a:solidFill>
              <a:latin typeface="Times New Roman" panose="02020603050405020304" pitchFamily="18" charset="0"/>
            </a:endParaRPr>
          </a:p>
          <a:p>
            <a:r>
              <a:rPr lang="en-US" b="0" i="0" u="none" strike="noStrike" dirty="0">
                <a:solidFill>
                  <a:schemeClr val="bg1"/>
                </a:solidFill>
                <a:effectLst/>
                <a:latin typeface="Times New Roman" panose="02020603050405020304" pitchFamily="18" charset="0"/>
              </a:rPr>
              <a:t>(12) "PROPERTY OWNER" MEANS THE OWNER OF A PROPERTY SUBJECT TO A TAX LIEN</a:t>
            </a:r>
          </a:p>
          <a:p>
            <a:endParaRPr lang="en-US" dirty="0">
              <a:solidFill>
                <a:schemeClr val="bg1"/>
              </a:solidFill>
              <a:latin typeface="Times New Roman" panose="02020603050405020304" pitchFamily="18" charset="0"/>
            </a:endParaRPr>
          </a:p>
          <a:p>
            <a:r>
              <a:rPr lang="en-US" b="0" i="0" u="none" strike="noStrike" dirty="0">
                <a:solidFill>
                  <a:schemeClr val="bg1"/>
                </a:solidFill>
                <a:effectLst/>
                <a:latin typeface="Times New Roman" panose="02020603050405020304" pitchFamily="18" charset="0"/>
              </a:rPr>
              <a:t>(13) "PUBLIC AUCTION" MEANS AN AUCTION CONDUCTED PURSUANT TO ARTICLE 11.5</a:t>
            </a:r>
          </a:p>
          <a:p>
            <a:endParaRPr lang="en-US" dirty="0">
              <a:solidFill>
                <a:schemeClr val="bg1"/>
              </a:solidFill>
              <a:latin typeface="Times New Roman" panose="02020603050405020304" pitchFamily="18" charset="0"/>
            </a:endParaRPr>
          </a:p>
        </p:txBody>
      </p:sp>
    </p:spTree>
    <p:extLst>
      <p:ext uri="{BB962C8B-B14F-4D97-AF65-F5344CB8AC3E}">
        <p14:creationId xmlns:p14="http://schemas.microsoft.com/office/powerpoint/2010/main" val="1884299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A4FE1DF-9E46-08F3-D2B9-D6523DB3AAAE}"/>
              </a:ext>
            </a:extLst>
          </p:cNvPr>
          <p:cNvSpPr txBox="1"/>
          <p:nvPr/>
        </p:nvSpPr>
        <p:spPr>
          <a:xfrm>
            <a:off x="704676" y="1090569"/>
            <a:ext cx="10990020" cy="4524315"/>
          </a:xfrm>
          <a:prstGeom prst="rect">
            <a:avLst/>
          </a:prstGeom>
          <a:noFill/>
        </p:spPr>
        <p:txBody>
          <a:bodyPr wrap="square" rtlCol="0">
            <a:spAutoFit/>
          </a:bodyPr>
          <a:lstStyle/>
          <a:p>
            <a:pPr algn="l" rtl="0" fontAlgn="base"/>
            <a:r>
              <a:rPr lang="en-US" b="0" i="0" u="none" strike="noStrike" dirty="0">
                <a:solidFill>
                  <a:schemeClr val="bg1"/>
                </a:solidFill>
                <a:effectLst/>
                <a:latin typeface="Times New Roman" panose="02020603050405020304" pitchFamily="18" charset="0"/>
              </a:rPr>
              <a:t>(14) "PURCHASER" MEANS:</a:t>
            </a:r>
            <a:r>
              <a:rPr lang="en-US" b="0" i="0" dirty="0">
                <a:solidFill>
                  <a:schemeClr val="bg1"/>
                </a:solidFill>
                <a:effectLst/>
                <a:latin typeface="Times New Roman" panose="02020603050405020304" pitchFamily="18" charset="0"/>
              </a:rPr>
              <a:t>​ THE PERSON TO WHOM THE TREASURER AWARDS THE ​</a:t>
            </a:r>
            <a:r>
              <a:rPr lang="en-US" dirty="0">
                <a:solidFill>
                  <a:schemeClr val="bg1"/>
                </a:solidFill>
                <a:latin typeface="Segoe UI" panose="020B0502040204020203" pitchFamily="34" charset="0"/>
              </a:rPr>
              <a:t> </a:t>
            </a:r>
            <a:r>
              <a:rPr lang="en-US" b="0" i="0" u="none" strike="noStrike" dirty="0">
                <a:solidFill>
                  <a:schemeClr val="bg1"/>
                </a:solidFill>
                <a:effectLst/>
                <a:latin typeface="Times New Roman" panose="02020603050405020304" pitchFamily="18" charset="0"/>
              </a:rPr>
              <a:t>CERTIFICATE OF OPTION FOR TREASURER'S DEED AS THE WINNING BIDDER AT THE PUBLIC AUCTION WHO TIMELY SUBMITS PROPER FUNDS; </a:t>
            </a:r>
            <a:r>
              <a:rPr lang="en-US" b="0" i="1" u="none" strike="noStrike" dirty="0">
                <a:solidFill>
                  <a:schemeClr val="bg1"/>
                </a:solidFill>
                <a:effectLst/>
                <a:latin typeface="Times New Roman" panose="02020603050405020304" pitchFamily="18" charset="0"/>
              </a:rPr>
              <a:t>OR</a:t>
            </a:r>
            <a:r>
              <a:rPr lang="en-US" b="0" i="0" dirty="0">
                <a:solidFill>
                  <a:schemeClr val="bg1"/>
                </a:solidFill>
                <a:effectLst/>
                <a:latin typeface="Times New Roman" panose="02020603050405020304" pitchFamily="18" charset="0"/>
              </a:rPr>
              <a:t>​</a:t>
            </a:r>
            <a:endParaRPr lang="en-US" b="0" i="0" dirty="0">
              <a:solidFill>
                <a:schemeClr val="bg1"/>
              </a:solidFill>
              <a:effectLst/>
              <a:latin typeface="Segoe UI" panose="020B0502040204020203" pitchFamily="34" charset="0"/>
            </a:endParaRPr>
          </a:p>
          <a:p>
            <a:pPr algn="l" rtl="0" fontAlgn="base"/>
            <a:r>
              <a:rPr lang="en-US" b="0" i="0" dirty="0">
                <a:solidFill>
                  <a:schemeClr val="bg1"/>
                </a:solidFill>
                <a:effectLst/>
                <a:latin typeface="Times New Roman" panose="02020603050405020304" pitchFamily="18" charset="0"/>
              </a:rPr>
              <a:t>​</a:t>
            </a:r>
            <a:endParaRPr lang="en-US" b="0" i="0" dirty="0">
              <a:solidFill>
                <a:schemeClr val="bg1"/>
              </a:solidFill>
              <a:effectLst/>
              <a:latin typeface="Segoe UI" panose="020B0502040204020203" pitchFamily="34" charset="0"/>
            </a:endParaRPr>
          </a:p>
          <a:p>
            <a:pPr algn="l" rtl="0" fontAlgn="base"/>
            <a:r>
              <a:rPr lang="en-US" b="0" i="0" u="none" strike="noStrike" dirty="0">
                <a:solidFill>
                  <a:schemeClr val="bg1"/>
                </a:solidFill>
                <a:effectLst/>
                <a:latin typeface="Times New Roman" panose="02020603050405020304" pitchFamily="18" charset="0"/>
              </a:rPr>
              <a:t>IF NO VALID BIDS ARE RECEIVED AT THE PUBLIC AUCTION, THE LAWFUL HOLDER</a:t>
            </a:r>
            <a:endParaRPr lang="en-US" b="0" i="0" dirty="0">
              <a:solidFill>
                <a:schemeClr val="bg1"/>
              </a:solidFill>
              <a:effectLst/>
              <a:latin typeface="Segoe UI" panose="020B0502040204020203" pitchFamily="34" charset="0"/>
            </a:endParaRPr>
          </a:p>
          <a:p>
            <a:endParaRPr lang="en-US" b="0" i="0" u="none" strike="noStrike" dirty="0">
              <a:solidFill>
                <a:schemeClr val="bg1"/>
              </a:solidFill>
              <a:effectLst/>
              <a:latin typeface="Times New Roman" panose="02020603050405020304" pitchFamily="18" charset="0"/>
            </a:endParaRPr>
          </a:p>
          <a:p>
            <a:r>
              <a:rPr lang="en-US" b="0" i="0" u="none" strike="noStrike" dirty="0">
                <a:solidFill>
                  <a:schemeClr val="bg1"/>
                </a:solidFill>
                <a:effectLst/>
                <a:latin typeface="Times New Roman" panose="02020603050405020304" pitchFamily="18" charset="0"/>
              </a:rPr>
              <a:t>(15) “TAX LIEN" MEANS THE LIEN ON ANY LAND, TOWN OR CITY LOT, OR MINING CLAIM SOLD FOR SPECIAL ASSESSMENTS, TAXES, OR SPECIAL ASSESSMENTS AND TAXES DUE EITHER TO THE STATE OR ANY COUNTY OR INCORPORATED TOWN OR CITY FOR WHICH THE TREASURER ISSUED A CERTIFICATE OF PURCHASE TO THE LAWFUL HOLDER. </a:t>
            </a:r>
          </a:p>
          <a:p>
            <a:endParaRPr lang="en-US" dirty="0">
              <a:solidFill>
                <a:schemeClr val="bg1"/>
              </a:solidFill>
              <a:latin typeface="Times New Roman" panose="02020603050405020304" pitchFamily="18" charset="0"/>
            </a:endParaRPr>
          </a:p>
          <a:p>
            <a:r>
              <a:rPr lang="en-US" b="0" i="0" u="none" strike="noStrike" dirty="0">
                <a:solidFill>
                  <a:schemeClr val="bg1"/>
                </a:solidFill>
                <a:effectLst/>
                <a:latin typeface="Times New Roman" panose="02020603050405020304" pitchFamily="18" charset="0"/>
              </a:rPr>
              <a:t>(17) “TREASURER’S DEED” MEANS THE DEED ISSUED BY THE TREASURER IN ACCORDANCE WITH SECTION 39-11.5-116(1)</a:t>
            </a:r>
          </a:p>
          <a:p>
            <a:endParaRPr lang="en-US" dirty="0">
              <a:solidFill>
                <a:schemeClr val="bg1"/>
              </a:solidFill>
              <a:latin typeface="Times New Roman" panose="02020603050405020304" pitchFamily="18" charset="0"/>
            </a:endParaRPr>
          </a:p>
          <a:p>
            <a:endParaRPr lang="en-US" b="0" i="0" u="none" strike="noStrike" dirty="0">
              <a:solidFill>
                <a:schemeClr val="bg1"/>
              </a:solidFill>
              <a:effectLst/>
              <a:latin typeface="Times New Roman" panose="02020603050405020304" pitchFamily="18" charset="0"/>
            </a:endParaRPr>
          </a:p>
          <a:p>
            <a:endParaRPr lang="en-US" dirty="0">
              <a:solidFill>
                <a:schemeClr val="bg1"/>
              </a:solidFill>
              <a:latin typeface="Times New Roman" panose="02020603050405020304" pitchFamily="18" charset="0"/>
            </a:endParaRPr>
          </a:p>
        </p:txBody>
      </p:sp>
    </p:spTree>
    <p:extLst>
      <p:ext uri="{BB962C8B-B14F-4D97-AF65-F5344CB8AC3E}">
        <p14:creationId xmlns:p14="http://schemas.microsoft.com/office/powerpoint/2010/main" val="1864135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310B5-D907-A977-7A9C-69F8BEB7BB3F}"/>
              </a:ext>
            </a:extLst>
          </p:cNvPr>
          <p:cNvSpPr>
            <a:spLocks noGrp="1"/>
          </p:cNvSpPr>
          <p:nvPr>
            <p:ph type="ctrTitle"/>
          </p:nvPr>
        </p:nvSpPr>
        <p:spPr>
          <a:xfrm>
            <a:off x="1524000" y="2029968"/>
            <a:ext cx="9144000" cy="732483"/>
          </a:xfrm>
        </p:spPr>
        <p:txBody>
          <a:bodyPr/>
          <a:lstStyle/>
          <a:p>
            <a:r>
              <a:rPr lang="en-US" sz="2800" b="1" i="0" u="none" strike="noStrike" dirty="0">
                <a:effectLst/>
                <a:latin typeface="Calibri" panose="020F0502020204030204" pitchFamily="34" charset="0"/>
              </a:rPr>
              <a:t>Application for Public Auction </a:t>
            </a:r>
            <a:endParaRPr lang="en-US" sz="2800" dirty="0"/>
          </a:p>
        </p:txBody>
      </p:sp>
      <p:sp>
        <p:nvSpPr>
          <p:cNvPr id="3" name="Subtitle 2">
            <a:extLst>
              <a:ext uri="{FF2B5EF4-FFF2-40B4-BE49-F238E27FC236}">
                <a16:creationId xmlns:a16="http://schemas.microsoft.com/office/drawing/2014/main" id="{C05FF0B8-5B51-7376-0271-8D849CA3F8A8}"/>
              </a:ext>
            </a:extLst>
          </p:cNvPr>
          <p:cNvSpPr>
            <a:spLocks noGrp="1"/>
          </p:cNvSpPr>
          <p:nvPr>
            <p:ph type="subTitle" idx="1"/>
          </p:nvPr>
        </p:nvSpPr>
        <p:spPr>
          <a:xfrm>
            <a:off x="770021" y="3803903"/>
            <a:ext cx="10607040" cy="2731651"/>
          </a:xfrm>
        </p:spPr>
        <p:txBody>
          <a:bodyPr/>
          <a:lstStyle/>
          <a:p>
            <a:pPr algn="l" rtl="0" fontAlgn="base"/>
            <a:r>
              <a:rPr lang="en-US" sz="1800" b="0" i="0" u="none" strike="noStrike" dirty="0">
                <a:effectLst/>
                <a:latin typeface="Times New Roman" panose="02020603050405020304" pitchFamily="18" charset="0"/>
                <a:cs typeface="Times New Roman" panose="02020603050405020304" pitchFamily="18" charset="0"/>
              </a:rPr>
              <a:t>When presented with an Application for Treasurer Deed </a:t>
            </a:r>
            <a:r>
              <a:rPr lang="en-US" sz="1800" b="0" i="0" dirty="0">
                <a:effectLst/>
                <a:latin typeface="Times New Roman" panose="02020603050405020304" pitchFamily="18" charset="0"/>
                <a:cs typeface="Times New Roman" panose="02020603050405020304" pitchFamily="18" charset="0"/>
              </a:rPr>
              <a:t>​</a:t>
            </a:r>
          </a:p>
          <a:p>
            <a:pPr algn="l" rtl="0" fontAlgn="base"/>
            <a:r>
              <a:rPr lang="en-US" sz="1800" b="1" i="0" u="none" strike="noStrike" dirty="0">
                <a:effectLst/>
                <a:latin typeface="Times New Roman" panose="02020603050405020304" pitchFamily="18" charset="0"/>
                <a:cs typeface="Times New Roman" panose="02020603050405020304" pitchFamily="18" charset="0"/>
              </a:rPr>
              <a:t>Collect Deposit</a:t>
            </a:r>
            <a:r>
              <a:rPr lang="en-US" sz="1800" b="0" i="0" u="none" strike="noStrike" dirty="0">
                <a:effectLst/>
                <a:latin typeface="Times New Roman" panose="02020603050405020304" pitchFamily="18" charset="0"/>
                <a:cs typeface="Times New Roman" panose="02020603050405020304" pitchFamily="18" charset="0"/>
              </a:rPr>
              <a:t>. Amount of fee $300.00 and for recording costs </a:t>
            </a:r>
            <a:r>
              <a:rPr lang="en-US" sz="1800" b="0" i="1" u="none" strike="noStrike" dirty="0">
                <a:effectLst/>
                <a:latin typeface="Times New Roman" panose="02020603050405020304" pitchFamily="18" charset="0"/>
                <a:cs typeface="Times New Roman" panose="02020603050405020304" pitchFamily="18" charset="0"/>
              </a:rPr>
              <a:t>PLUS</a:t>
            </a:r>
            <a:r>
              <a:rPr lang="en-US" sz="1800" b="0" i="0" u="none" strike="noStrike" dirty="0">
                <a:effectLst/>
                <a:latin typeface="Times New Roman" panose="02020603050405020304" pitchFamily="18" charset="0"/>
                <a:cs typeface="Times New Roman" panose="02020603050405020304" pitchFamily="18" charset="0"/>
              </a:rPr>
              <a:t> amount necessary to cover the actual and reasonable costs under this Article 11.5. </a:t>
            </a:r>
            <a:r>
              <a:rPr lang="en-US" sz="1800" b="0" i="0" dirty="0">
                <a:effectLst/>
                <a:latin typeface="Times New Roman" panose="02020603050405020304" pitchFamily="18" charset="0"/>
                <a:cs typeface="Times New Roman" panose="02020603050405020304" pitchFamily="18" charset="0"/>
              </a:rPr>
              <a:t>​</a:t>
            </a:r>
          </a:p>
          <a:p>
            <a:pPr algn="l" rtl="0" fontAlgn="base"/>
            <a:r>
              <a:rPr lang="en-US" sz="1800" b="0" i="0" u="none" strike="noStrike" dirty="0">
                <a:effectLst/>
                <a:latin typeface="Times New Roman" panose="02020603050405020304" pitchFamily="18" charset="0"/>
                <a:cs typeface="Times New Roman" panose="02020603050405020304" pitchFamily="18" charset="0"/>
              </a:rPr>
              <a:t>As soon as Practicable, following receipt of an Application for Public Auction the Treasurer SHALL review the Application and determine whether it complies with the requirements of this Article 11.5.</a:t>
            </a:r>
            <a:r>
              <a:rPr lang="en-US" sz="1800" b="0" i="0" dirty="0">
                <a:effectLst/>
                <a:latin typeface="Times New Roman" panose="02020603050405020304" pitchFamily="18" charset="0"/>
                <a:cs typeface="Times New Roman" panose="02020603050405020304" pitchFamily="18" charset="0"/>
              </a:rPr>
              <a:t>​</a:t>
            </a:r>
          </a:p>
          <a:p>
            <a:pPr algn="l" rtl="0" fontAlgn="base"/>
            <a:r>
              <a:rPr lang="en-US" sz="1800" b="0" i="1" u="none" strike="noStrike" dirty="0">
                <a:effectLst/>
                <a:latin typeface="Times New Roman" panose="02020603050405020304" pitchFamily="18" charset="0"/>
                <a:cs typeface="Times New Roman" panose="02020603050405020304" pitchFamily="18" charset="0"/>
              </a:rPr>
              <a:t>If</a:t>
            </a:r>
            <a:r>
              <a:rPr lang="en-US" sz="1800" b="0" i="0" u="none" strike="noStrike" dirty="0">
                <a:effectLst/>
                <a:latin typeface="Times New Roman" panose="02020603050405020304" pitchFamily="18" charset="0"/>
                <a:cs typeface="Times New Roman" panose="02020603050405020304" pitchFamily="18" charset="0"/>
              </a:rPr>
              <a:t> the Treasurer determines that the Application complies with this Article 11.5, then the Treasurer SHALL record the Application for Treasurer's Deed (along with the  original tax lien sale certificate, if not previously recorded) Within 10  Business days following Treasurer's determination.</a:t>
            </a:r>
            <a:r>
              <a:rPr lang="en-US" sz="1800" b="0" i="0" dirty="0">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48476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7975B3-7588-5870-05AF-3F0055847C69}"/>
              </a:ext>
            </a:extLst>
          </p:cNvPr>
          <p:cNvSpPr>
            <a:spLocks noGrp="1"/>
          </p:cNvSpPr>
          <p:nvPr>
            <p:ph type="title"/>
          </p:nvPr>
        </p:nvSpPr>
        <p:spPr>
          <a:xfrm>
            <a:off x="5374640" y="1856232"/>
            <a:ext cx="5936488" cy="1069848"/>
          </a:xfrm>
        </p:spPr>
        <p:txBody>
          <a:bodyPr/>
          <a:lstStyle/>
          <a:p>
            <a:r>
              <a:rPr lang="en-US" sz="2000" dirty="0">
                <a:latin typeface="Times New Roman" panose="02020603050405020304" pitchFamily="18" charset="0"/>
                <a:cs typeface="Times New Roman" panose="02020603050405020304" pitchFamily="18" charset="0"/>
              </a:rPr>
              <a:t>Notice of public Auction</a:t>
            </a:r>
          </a:p>
        </p:txBody>
      </p:sp>
      <p:sp>
        <p:nvSpPr>
          <p:cNvPr id="5" name="Text Placeholder 4">
            <a:extLst>
              <a:ext uri="{FF2B5EF4-FFF2-40B4-BE49-F238E27FC236}">
                <a16:creationId xmlns:a16="http://schemas.microsoft.com/office/drawing/2014/main" id="{D2CB1EBE-BD6E-71FE-ED74-69FE81B88B07}"/>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No more than 30 Calendar days after </a:t>
            </a:r>
            <a:r>
              <a:rPr lang="en-US" u="sng" dirty="0">
                <a:latin typeface="Times New Roman" panose="02020603050405020304" pitchFamily="18" charset="0"/>
                <a:cs typeface="Times New Roman" panose="02020603050405020304" pitchFamily="18" charset="0"/>
              </a:rPr>
              <a:t>recording</a:t>
            </a:r>
            <a:r>
              <a:rPr lang="en-US" dirty="0">
                <a:latin typeface="Times New Roman" panose="02020603050405020304" pitchFamily="18" charset="0"/>
                <a:cs typeface="Times New Roman" panose="02020603050405020304" pitchFamily="18" charset="0"/>
              </a:rPr>
              <a:t> the Application for Public Auction, the Treasurer </a:t>
            </a:r>
            <a:r>
              <a:rPr lang="en-US" dirty="0">
                <a:solidFill>
                  <a:srgbClr val="FF0000"/>
                </a:solidFill>
                <a:latin typeface="Times New Roman" panose="02020603050405020304" pitchFamily="18" charset="0"/>
                <a:cs typeface="Times New Roman" panose="02020603050405020304" pitchFamily="18" charset="0"/>
              </a:rPr>
              <a:t>SHALL</a:t>
            </a:r>
            <a:r>
              <a:rPr lang="en-US" dirty="0">
                <a:latin typeface="Times New Roman" panose="02020603050405020304" pitchFamily="18" charset="0"/>
                <a:cs typeface="Times New Roman" panose="02020603050405020304" pitchFamily="18" charset="0"/>
              </a:rPr>
              <a:t> mail a Notice of Public Auction to the property address set forth in the Application.</a:t>
            </a:r>
          </a:p>
        </p:txBody>
      </p:sp>
    </p:spTree>
    <p:extLst>
      <p:ext uri="{BB962C8B-B14F-4D97-AF65-F5344CB8AC3E}">
        <p14:creationId xmlns:p14="http://schemas.microsoft.com/office/powerpoint/2010/main" val="1299222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7E3BF3-AFCC-F9B4-9B8C-3E44F77E0CD6}"/>
              </a:ext>
            </a:extLst>
          </p:cNvPr>
          <p:cNvSpPr>
            <a:spLocks noGrp="1"/>
          </p:cNvSpPr>
          <p:nvPr>
            <p:ph type="title"/>
          </p:nvPr>
        </p:nvSpPr>
        <p:spPr/>
        <p:txBody>
          <a:bodyPr/>
          <a:lstStyle/>
          <a:p>
            <a:r>
              <a:rPr lang="en-US" sz="3200" b="1" i="0" u="none" strike="noStrike" dirty="0">
                <a:effectLst/>
                <a:latin typeface="Times New Roman" panose="02020603050405020304" pitchFamily="18" charset="0"/>
                <a:cs typeface="Times New Roman" panose="02020603050405020304" pitchFamily="18" charset="0"/>
              </a:rPr>
              <a:t>Title Received/Reviewed</a:t>
            </a:r>
            <a:r>
              <a:rPr lang="en-US" sz="3200" b="0" i="0" dirty="0">
                <a:effectLst/>
                <a:latin typeface="Times New Roman" panose="02020603050405020304" pitchFamily="18" charset="0"/>
                <a:cs typeface="Times New Roman" panose="02020603050405020304" pitchFamily="18" charset="0"/>
              </a:rPr>
              <a:t>​</a:t>
            </a:r>
            <a:br>
              <a:rPr lang="en-US" sz="3200" b="0" i="0" dirty="0">
                <a:effectLst/>
                <a:latin typeface="Times New Roman" panose="02020603050405020304" pitchFamily="18" charset="0"/>
                <a:cs typeface="Times New Roman" panose="02020603050405020304" pitchFamily="18" charset="0"/>
              </a:rPr>
            </a:br>
            <a:r>
              <a:rPr lang="en-US" sz="3200" b="1" i="0" u="none" strike="noStrike" dirty="0">
                <a:effectLst/>
                <a:latin typeface="Times New Roman" panose="02020603050405020304" pitchFamily="18" charset="0"/>
                <a:cs typeface="Times New Roman" panose="02020603050405020304" pitchFamily="18" charset="0"/>
              </a:rPr>
              <a:t>39-11.5-104</a:t>
            </a:r>
            <a:endParaRPr lang="en-US" sz="3200"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04BAA58E-0509-6B9C-C051-C66D86EDF55E}"/>
              </a:ext>
            </a:extLst>
          </p:cNvPr>
          <p:cNvSpPr>
            <a:spLocks noGrp="1"/>
          </p:cNvSpPr>
          <p:nvPr>
            <p:ph idx="1"/>
          </p:nvPr>
        </p:nvSpPr>
        <p:spPr/>
        <p:txBody>
          <a:bodyPr/>
          <a:lstStyle/>
          <a:p>
            <a:pPr marL="0" indent="0" algn="l" rtl="0" fontAlgn="base">
              <a:buNone/>
            </a:pPr>
            <a:r>
              <a:rPr lang="en-US" sz="2400" b="0" i="0" u="none" strike="noStrike" dirty="0">
                <a:effectLst/>
                <a:latin typeface="Times New Roman" panose="02020603050405020304" pitchFamily="18" charset="0"/>
                <a:cs typeface="Times New Roman" panose="02020603050405020304" pitchFamily="18" charset="0"/>
              </a:rPr>
              <a:t>No more than 20 </a:t>
            </a:r>
            <a:r>
              <a:rPr lang="en-US" sz="2400" b="0" i="0" u="sng" dirty="0">
                <a:effectLst/>
                <a:latin typeface="Times New Roman" panose="02020603050405020304" pitchFamily="18" charset="0"/>
                <a:cs typeface="Times New Roman" panose="02020603050405020304" pitchFamily="18" charset="0"/>
              </a:rPr>
              <a:t>Calendar</a:t>
            </a:r>
            <a:r>
              <a:rPr lang="en-US" sz="2400" b="0" i="0" u="none" strike="noStrike" dirty="0">
                <a:effectLst/>
                <a:latin typeface="Times New Roman" panose="02020603050405020304" pitchFamily="18" charset="0"/>
                <a:cs typeface="Times New Roman" panose="02020603050405020304" pitchFamily="18" charset="0"/>
              </a:rPr>
              <a:t> days AFTER receiving title or completing a review of relevant county Records of the County Clerk and Recorder concerning the Property the Treasurer SHALL:</a:t>
            </a:r>
            <a:r>
              <a:rPr lang="en-US" sz="2400" b="0" i="0" dirty="0">
                <a:effectLst/>
                <a:latin typeface="Times New Roman" panose="02020603050405020304" pitchFamily="18" charset="0"/>
                <a:cs typeface="Times New Roman" panose="02020603050405020304" pitchFamily="18" charset="0"/>
              </a:rPr>
              <a:t>​</a:t>
            </a:r>
          </a:p>
          <a:p>
            <a:pPr algn="l" rtl="0" fontAlgn="base">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Create a Mailing List;</a:t>
            </a:r>
            <a:r>
              <a:rPr lang="en-US" sz="2400" b="0" i="0" dirty="0">
                <a:effectLst/>
                <a:latin typeface="Times New Roman" panose="02020603050405020304" pitchFamily="18" charset="0"/>
                <a:cs typeface="Times New Roman" panose="02020603050405020304" pitchFamily="18" charset="0"/>
              </a:rPr>
              <a:t>​</a:t>
            </a:r>
          </a:p>
          <a:p>
            <a:pPr algn="l" rtl="0" fontAlgn="base">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Mail "KIP" Notice (personal service or by either registered or certified mail per 39-11-128(a)) to every person on the Mailing List, best practice would be that you ADD the first and last publication dates; </a:t>
            </a:r>
            <a:r>
              <a:rPr lang="en-US" sz="2400" b="0" i="0" dirty="0">
                <a:effectLst/>
                <a:latin typeface="Times New Roman" panose="02020603050405020304" pitchFamily="18" charset="0"/>
                <a:cs typeface="Times New Roman" panose="02020603050405020304" pitchFamily="18" charset="0"/>
              </a:rPr>
              <a:t>​</a:t>
            </a:r>
          </a:p>
          <a:p>
            <a:pPr algn="l" rtl="0" fontAlgn="base">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Post the Known Interested Parties ("KIP") Notice with the first and last publication dates, on the Treasurer's Office Website. </a:t>
            </a:r>
            <a:endParaRPr lang="en-US" sz="2400" b="0" i="0" dirty="0">
              <a:effectLst/>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43618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7E3BF3-AFCC-F9B4-9B8C-3E44F77E0CD6}"/>
              </a:ext>
            </a:extLst>
          </p:cNvPr>
          <p:cNvSpPr>
            <a:spLocks noGrp="1"/>
          </p:cNvSpPr>
          <p:nvPr>
            <p:ph type="title"/>
          </p:nvPr>
        </p:nvSpPr>
        <p:spPr>
          <a:xfrm>
            <a:off x="850392" y="556054"/>
            <a:ext cx="10881360" cy="877330"/>
          </a:xfrm>
        </p:spPr>
        <p:txBody>
          <a:bodyPr/>
          <a:lstStyle/>
          <a:p>
            <a:r>
              <a:rPr lang="en-US" sz="2400" b="1" i="0" u="none" strike="noStrike" dirty="0">
                <a:effectLst/>
                <a:latin typeface="Times New Roman" panose="02020603050405020304" pitchFamily="18" charset="0"/>
                <a:cs typeface="Times New Roman" panose="02020603050405020304" pitchFamily="18" charset="0"/>
              </a:rPr>
              <a:t>Publications</a:t>
            </a:r>
            <a:r>
              <a:rPr lang="en-US" sz="2400" b="0" i="0" dirty="0">
                <a:effectLst/>
                <a:latin typeface="Times New Roman" panose="02020603050405020304" pitchFamily="18" charset="0"/>
                <a:cs typeface="Times New Roman" panose="02020603050405020304" pitchFamily="18" charset="0"/>
              </a:rPr>
              <a:t>​</a:t>
            </a:r>
            <a:br>
              <a:rPr lang="en-US" sz="2400" b="0" i="0" dirty="0">
                <a:effectLst/>
                <a:latin typeface="Times New Roman" panose="02020603050405020304" pitchFamily="18" charset="0"/>
                <a:cs typeface="Times New Roman" panose="02020603050405020304" pitchFamily="18" charset="0"/>
              </a:rPr>
            </a:br>
            <a:r>
              <a:rPr lang="en-US" sz="2400" b="1" i="0" u="none" strike="noStrike" dirty="0">
                <a:effectLst/>
                <a:latin typeface="Times New Roman" panose="02020603050405020304" pitchFamily="18" charset="0"/>
                <a:cs typeface="Times New Roman" panose="02020603050405020304" pitchFamily="18" charset="0"/>
              </a:rPr>
              <a:t>39-11.5-104(6)</a:t>
            </a:r>
            <a:endParaRPr lang="en-US" sz="2400"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04BAA58E-0509-6B9C-C051-C66D86EDF55E}"/>
              </a:ext>
            </a:extLst>
          </p:cNvPr>
          <p:cNvSpPr>
            <a:spLocks noGrp="1"/>
          </p:cNvSpPr>
          <p:nvPr>
            <p:ph idx="1"/>
          </p:nvPr>
        </p:nvSpPr>
        <p:spPr>
          <a:xfrm>
            <a:off x="1112108" y="1581665"/>
            <a:ext cx="10235596" cy="4559643"/>
          </a:xfrm>
        </p:spPr>
        <p:txBody>
          <a:bodyPr/>
          <a:lstStyle/>
          <a:p>
            <a:pPr marL="0" indent="0" algn="l" rtl="0" fontAlgn="base">
              <a:buNone/>
            </a:pPr>
            <a:r>
              <a:rPr lang="en-US" sz="2000" b="0" i="0" u="none" strike="noStrike" dirty="0">
                <a:effectLst/>
                <a:latin typeface="Times New Roman" panose="02020603050405020304" pitchFamily="18" charset="0"/>
                <a:cs typeface="Times New Roman" panose="02020603050405020304" pitchFamily="18" charset="0"/>
              </a:rPr>
              <a:t>No less than 30 Calendar days </a:t>
            </a:r>
            <a:r>
              <a:rPr lang="en-US" sz="2000" b="1" i="0" u="none" strike="noStrike" dirty="0">
                <a:effectLst/>
                <a:latin typeface="Times New Roman" panose="02020603050405020304" pitchFamily="18" charset="0"/>
                <a:cs typeface="Times New Roman" panose="02020603050405020304" pitchFamily="18" charset="0"/>
              </a:rPr>
              <a:t>AFTER</a:t>
            </a:r>
            <a:r>
              <a:rPr lang="en-US" sz="2000" b="0" i="0" u="none" strike="noStrike" dirty="0">
                <a:effectLst/>
                <a:latin typeface="Times New Roman" panose="02020603050405020304" pitchFamily="18" charset="0"/>
                <a:cs typeface="Times New Roman" panose="02020603050405020304" pitchFamily="18" charset="0"/>
              </a:rPr>
              <a:t> receiving or completing a review of relevant county Records of the County Clerk and Recorder concerning the Property :</a:t>
            </a:r>
            <a:r>
              <a:rPr lang="en-US" sz="2000" b="0" i="0" dirty="0">
                <a:effectLst/>
                <a:latin typeface="Times New Roman" panose="02020603050405020304" pitchFamily="18" charset="0"/>
                <a:cs typeface="Times New Roman" panose="02020603050405020304" pitchFamily="18" charset="0"/>
              </a:rPr>
              <a:t>​</a:t>
            </a:r>
          </a:p>
          <a:p>
            <a:pPr marL="0" algn="l" rtl="0" fontAlgn="base">
              <a:lnSpc>
                <a:spcPct val="100000"/>
              </a:lnSpc>
              <a:spcBef>
                <a:spcPts val="0"/>
              </a:spcBef>
              <a:buFont typeface="+mj-lt"/>
              <a:buAutoNum type="arabicPeriod"/>
            </a:pPr>
            <a:r>
              <a:rPr lang="en-US" sz="2000" b="0" i="0" u="none" strike="noStrike" dirty="0">
                <a:effectLst/>
                <a:latin typeface="Times New Roman" panose="02020603050405020304" pitchFamily="18" charset="0"/>
                <a:cs typeface="Times New Roman" panose="02020603050405020304" pitchFamily="18" charset="0"/>
              </a:rPr>
              <a:t>If the valuation for assessment of the Property that is subject to the Public Auction is $500.00 or more, the Treasurer Shall commence Publication for the "KIP" Notice for 3 successive weeks in a newspaper that is published daily, weekly or semiweekly in the County, which means publication once each week for 3 weeks per 39-11-102(1)&amp;(2). </a:t>
            </a:r>
            <a:r>
              <a:rPr lang="en-US" sz="2000" b="0" i="0" dirty="0">
                <a:effectLst/>
                <a:latin typeface="Times New Roman" panose="02020603050405020304" pitchFamily="18" charset="0"/>
                <a:cs typeface="Times New Roman" panose="02020603050405020304" pitchFamily="18" charset="0"/>
              </a:rPr>
              <a:t>​</a:t>
            </a:r>
          </a:p>
          <a:p>
            <a:pPr marL="0" algn="l" rtl="0" fontAlgn="base">
              <a:lnSpc>
                <a:spcPct val="100000"/>
              </a:lnSpc>
              <a:spcBef>
                <a:spcPts val="0"/>
              </a:spcBef>
              <a:buFont typeface="+mj-lt"/>
              <a:buAutoNum type="arabicPeriod"/>
            </a:pPr>
            <a:endParaRPr lang="en-US" sz="2000" b="0" i="0" u="none" strike="noStrike" dirty="0">
              <a:effectLst/>
              <a:latin typeface="Times New Roman" panose="02020603050405020304" pitchFamily="18" charset="0"/>
              <a:cs typeface="Times New Roman" panose="02020603050405020304" pitchFamily="18" charset="0"/>
            </a:endParaRPr>
          </a:p>
          <a:p>
            <a:pPr marL="0" algn="l" rtl="0" fontAlgn="base">
              <a:lnSpc>
                <a:spcPct val="100000"/>
              </a:lnSpc>
              <a:spcBef>
                <a:spcPts val="0"/>
              </a:spcBef>
              <a:buFont typeface="+mj-lt"/>
              <a:buAutoNum type="arabicPeriod"/>
            </a:pPr>
            <a:r>
              <a:rPr lang="en-US" sz="2000" b="0" i="0" u="none" strike="noStrike" dirty="0">
                <a:effectLst/>
                <a:latin typeface="Times New Roman" panose="02020603050405020304" pitchFamily="18" charset="0"/>
                <a:cs typeface="Times New Roman" panose="02020603050405020304" pitchFamily="18" charset="0"/>
              </a:rPr>
              <a:t>If there is </a:t>
            </a:r>
            <a:r>
              <a:rPr lang="en-US" sz="2000" b="0" i="0" u="sng" dirty="0">
                <a:effectLst/>
                <a:latin typeface="Times New Roman" panose="02020603050405020304" pitchFamily="18" charset="0"/>
                <a:cs typeface="Times New Roman" panose="02020603050405020304" pitchFamily="18" charset="0"/>
              </a:rPr>
              <a:t>NO</a:t>
            </a:r>
            <a:r>
              <a:rPr lang="en-US" sz="2000" b="0" i="0" u="none" strike="noStrike" dirty="0">
                <a:effectLst/>
                <a:latin typeface="Times New Roman" panose="02020603050405020304" pitchFamily="18" charset="0"/>
                <a:cs typeface="Times New Roman" panose="02020603050405020304" pitchFamily="18" charset="0"/>
              </a:rPr>
              <a:t> newspaper published in the County, the Treasurer SHALL post the Notice in a conspicuous location in each of the following:</a:t>
            </a:r>
            <a:r>
              <a:rPr lang="en-US" sz="2000" b="0" i="0" dirty="0">
                <a:effectLst/>
                <a:latin typeface="Times New Roman" panose="02020603050405020304" pitchFamily="18" charset="0"/>
                <a:cs typeface="Times New Roman" panose="02020603050405020304" pitchFamily="18" charset="0"/>
              </a:rPr>
              <a:t>​</a:t>
            </a:r>
          </a:p>
          <a:p>
            <a:pPr marL="182880" indent="0" algn="l" rtl="0" fontAlgn="base">
              <a:lnSpc>
                <a:spcPct val="100000"/>
              </a:lnSpc>
              <a:spcBef>
                <a:spcPts val="0"/>
              </a:spcBef>
              <a:buNone/>
            </a:pPr>
            <a:r>
              <a:rPr lang="en-US" sz="2000" b="0" i="0" u="none" strike="noStrike" dirty="0">
                <a:effectLst/>
                <a:latin typeface="Times New Roman" panose="02020603050405020304" pitchFamily="18" charset="0"/>
                <a:cs typeface="Times New Roman" panose="02020603050405020304" pitchFamily="18" charset="0"/>
              </a:rPr>
              <a:t>a) County Clerk &amp; Recorder office; and</a:t>
            </a:r>
            <a:r>
              <a:rPr lang="en-US" sz="2000" b="0" i="0" dirty="0">
                <a:effectLst/>
                <a:latin typeface="Times New Roman" panose="02020603050405020304" pitchFamily="18" charset="0"/>
                <a:cs typeface="Times New Roman" panose="02020603050405020304" pitchFamily="18" charset="0"/>
              </a:rPr>
              <a:t>​</a:t>
            </a:r>
          </a:p>
          <a:p>
            <a:pPr marL="182880" indent="0" algn="l" rtl="0" fontAlgn="base">
              <a:lnSpc>
                <a:spcPct val="100000"/>
              </a:lnSpc>
              <a:spcBef>
                <a:spcPts val="0"/>
              </a:spcBef>
              <a:buNone/>
            </a:pPr>
            <a:r>
              <a:rPr lang="en-US" sz="2000" b="0" i="0" u="none" strike="noStrike" dirty="0">
                <a:effectLst/>
                <a:latin typeface="Times New Roman" panose="02020603050405020304" pitchFamily="18" charset="0"/>
                <a:cs typeface="Times New Roman" panose="02020603050405020304" pitchFamily="18" charset="0"/>
              </a:rPr>
              <a:t>b) County Treasurer's office; and </a:t>
            </a:r>
            <a:r>
              <a:rPr lang="en-US" sz="2000" b="0" i="0" dirty="0">
                <a:effectLst/>
                <a:latin typeface="Times New Roman" panose="02020603050405020304" pitchFamily="18" charset="0"/>
                <a:cs typeface="Times New Roman" panose="02020603050405020304" pitchFamily="18" charset="0"/>
              </a:rPr>
              <a:t>​</a:t>
            </a:r>
          </a:p>
          <a:p>
            <a:pPr marL="182880" indent="0" algn="l" rtl="0" fontAlgn="base">
              <a:lnSpc>
                <a:spcPct val="100000"/>
              </a:lnSpc>
              <a:spcBef>
                <a:spcPts val="0"/>
              </a:spcBef>
              <a:buNone/>
            </a:pPr>
            <a:r>
              <a:rPr lang="en-US" sz="2000" b="0" i="0" u="none" strike="noStrike" dirty="0">
                <a:effectLst/>
                <a:latin typeface="Times New Roman" panose="02020603050405020304" pitchFamily="18" charset="0"/>
                <a:cs typeface="Times New Roman" panose="02020603050405020304" pitchFamily="18" charset="0"/>
              </a:rPr>
              <a:t>c) County Assessor's office; and</a:t>
            </a:r>
            <a:r>
              <a:rPr lang="en-US" sz="2000" b="0" i="0" dirty="0">
                <a:effectLst/>
                <a:latin typeface="Times New Roman" panose="02020603050405020304" pitchFamily="18" charset="0"/>
                <a:cs typeface="Times New Roman" panose="02020603050405020304" pitchFamily="18" charset="0"/>
              </a:rPr>
              <a:t>​</a:t>
            </a:r>
          </a:p>
          <a:p>
            <a:pPr marL="182880" indent="0" algn="l" rtl="0" fontAlgn="base">
              <a:lnSpc>
                <a:spcPct val="100000"/>
              </a:lnSpc>
              <a:spcBef>
                <a:spcPts val="0"/>
              </a:spcBef>
              <a:buNone/>
            </a:pPr>
            <a:r>
              <a:rPr lang="en-US" sz="2000" b="0" i="0" u="none" strike="noStrike" dirty="0">
                <a:effectLst/>
                <a:latin typeface="Times New Roman" panose="02020603050405020304" pitchFamily="18" charset="0"/>
                <a:cs typeface="Times New Roman" panose="02020603050405020304" pitchFamily="18" charset="0"/>
              </a:rPr>
              <a:t>d) </a:t>
            </a:r>
            <a:r>
              <a:rPr lang="en-US" sz="2000" b="1" i="0" u="none" strike="noStrike" dirty="0">
                <a:effectLst/>
                <a:latin typeface="Times New Roman" panose="02020603050405020304" pitchFamily="18" charset="0"/>
                <a:cs typeface="Times New Roman" panose="02020603050405020304" pitchFamily="18" charset="0"/>
              </a:rPr>
              <a:t>TWO</a:t>
            </a:r>
            <a:r>
              <a:rPr lang="en-US" sz="2000" b="0" i="0" u="none" strike="noStrike" dirty="0">
                <a:effectLst/>
                <a:latin typeface="Times New Roman" panose="02020603050405020304" pitchFamily="18" charset="0"/>
                <a:cs typeface="Times New Roman" panose="02020603050405020304" pitchFamily="18" charset="0"/>
              </a:rPr>
              <a:t> (2) other public places in the County seat (i.e.: Commissioner hearing room/sheriff's office/courthouse/main entrance of building)</a:t>
            </a:r>
            <a:endParaRPr lang="en-US" sz="2000"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7657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F090D-C862-CF85-1001-A82E54365597}"/>
              </a:ext>
            </a:extLst>
          </p:cNvPr>
          <p:cNvSpPr>
            <a:spLocks noGrp="1"/>
          </p:cNvSpPr>
          <p:nvPr>
            <p:ph type="ctrTitle"/>
          </p:nvPr>
        </p:nvSpPr>
        <p:spPr>
          <a:xfrm>
            <a:off x="742951" y="2495550"/>
            <a:ext cx="10239374" cy="2295525"/>
          </a:xfrm>
        </p:spPr>
        <p:txBody>
          <a:bodyPr/>
          <a:lstStyle/>
          <a:p>
            <a:r>
              <a:rPr lang="en-US" sz="2400" b="1" i="0" u="none" strike="noStrike" dirty="0">
                <a:effectLst/>
                <a:latin typeface="Times New Roman" panose="02020603050405020304" pitchFamily="18" charset="0"/>
                <a:cs typeface="Times New Roman" panose="02020603050405020304" pitchFamily="18" charset="0"/>
              </a:rPr>
              <a:t>Public Auction Date Set</a:t>
            </a:r>
            <a:r>
              <a:rPr lang="en-US" sz="2400" b="0" i="0" dirty="0">
                <a:effectLst/>
                <a:latin typeface="Times New Roman" panose="02020603050405020304" pitchFamily="18" charset="0"/>
                <a:cs typeface="Times New Roman" panose="02020603050405020304" pitchFamily="18" charset="0"/>
              </a:rPr>
              <a:t>​</a:t>
            </a:r>
            <a:br>
              <a:rPr lang="en-US" sz="2400" b="0" i="0" dirty="0">
                <a:effectLst/>
                <a:latin typeface="Times New Roman" panose="02020603050405020304" pitchFamily="18" charset="0"/>
                <a:cs typeface="Times New Roman" panose="02020603050405020304" pitchFamily="18" charset="0"/>
              </a:rPr>
            </a:br>
            <a:r>
              <a:rPr lang="en-US" sz="2400" b="1" i="0" u="none" strike="noStrike" dirty="0">
                <a:effectLst/>
                <a:latin typeface="Times New Roman" panose="02020603050405020304" pitchFamily="18" charset="0"/>
                <a:cs typeface="Times New Roman" panose="02020603050405020304" pitchFamily="18" charset="0"/>
              </a:rPr>
              <a:t>110 – 125 days from 1st Publication </a:t>
            </a:r>
            <a:r>
              <a:rPr lang="en-US" sz="2400" b="1" i="0" u="none" strike="noStrike" dirty="0" err="1">
                <a:effectLst/>
                <a:latin typeface="Times New Roman" panose="02020603050405020304" pitchFamily="18" charset="0"/>
                <a:cs typeface="Times New Roman" panose="02020603050405020304" pitchFamily="18" charset="0"/>
              </a:rPr>
              <a:t>DatE</a:t>
            </a:r>
            <a:r>
              <a:rPr lang="en-US" sz="2400" b="0" i="0" dirty="0">
                <a:effectLst/>
                <a:latin typeface="Times New Roman" panose="02020603050405020304" pitchFamily="18" charset="0"/>
                <a:cs typeface="Times New Roman" panose="02020603050405020304" pitchFamily="18" charset="0"/>
              </a:rPr>
              <a:t>​</a:t>
            </a:r>
            <a:br>
              <a:rPr lang="en-US" sz="2400" b="0" i="0" dirty="0">
                <a:effectLst/>
                <a:latin typeface="Times New Roman" panose="02020603050405020304" pitchFamily="18" charset="0"/>
                <a:cs typeface="Times New Roman" panose="02020603050405020304" pitchFamily="18" charset="0"/>
              </a:rPr>
            </a:br>
            <a:br>
              <a:rPr lang="en-US" sz="2400" b="0" i="0" dirty="0">
                <a:effectLst/>
                <a:latin typeface="Times New Roman" panose="02020603050405020304" pitchFamily="18" charset="0"/>
                <a:cs typeface="Times New Roman" panose="02020603050405020304" pitchFamily="18" charset="0"/>
              </a:rPr>
            </a:br>
            <a:r>
              <a:rPr lang="en-US" sz="2400" b="1" i="0" u="none" strike="noStrike" dirty="0">
                <a:effectLst/>
                <a:latin typeface="Times New Roman" panose="02020603050405020304" pitchFamily="18" charset="0"/>
                <a:cs typeface="Times New Roman" panose="02020603050405020304" pitchFamily="18" charset="0"/>
              </a:rPr>
              <a:t>Or Mailing of Known interested party Notice </a:t>
            </a:r>
            <a:br>
              <a:rPr lang="en-US" sz="2400" dirty="0">
                <a:latin typeface="Times New Roman" panose="02020603050405020304" pitchFamily="18" charset="0"/>
                <a:cs typeface="Times New Roman" panose="02020603050405020304" pitchFamily="18" charset="0"/>
              </a:rPr>
            </a:br>
            <a:r>
              <a:rPr lang="en-US" sz="2400" b="1" i="0" u="none" strike="noStrike" dirty="0">
                <a:effectLst/>
                <a:latin typeface="Times New Roman" panose="02020603050405020304" pitchFamily="18" charset="0"/>
                <a:cs typeface="Times New Roman" panose="02020603050405020304" pitchFamily="18" charset="0"/>
              </a:rPr>
              <a:t>39-11.5-105</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3210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0606F-7BFD-9C7C-8DD1-83B934A6EB9A}"/>
              </a:ext>
            </a:extLst>
          </p:cNvPr>
          <p:cNvSpPr>
            <a:spLocks noGrp="1"/>
          </p:cNvSpPr>
          <p:nvPr>
            <p:ph type="ctrTitle"/>
          </p:nvPr>
        </p:nvSpPr>
        <p:spPr>
          <a:xfrm>
            <a:off x="1466849" y="952119"/>
            <a:ext cx="8848725" cy="1600200"/>
          </a:xfrm>
        </p:spPr>
        <p:txBody>
          <a:bodyPr/>
          <a:lstStyle/>
          <a:p>
            <a:r>
              <a:rPr lang="en-US" sz="3200" dirty="0">
                <a:solidFill>
                  <a:schemeClr val="bg1"/>
                </a:solidFill>
                <a:latin typeface="Times New Roman" panose="02020603050405020304" pitchFamily="18" charset="0"/>
                <a:cs typeface="Times New Roman" panose="02020603050405020304" pitchFamily="18" charset="0"/>
              </a:rPr>
              <a:t>Post a Known interested Party Notice on the Property</a:t>
            </a:r>
            <a:endParaRPr lang="en-US" sz="32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A4F3E024-4D64-3274-DD12-95F6A7F9422D}"/>
              </a:ext>
            </a:extLst>
          </p:cNvPr>
          <p:cNvSpPr txBox="1"/>
          <p:nvPr/>
        </p:nvSpPr>
        <p:spPr>
          <a:xfrm>
            <a:off x="1466850" y="3048000"/>
            <a:ext cx="8229600" cy="523220"/>
          </a:xfrm>
          <a:prstGeom prst="rect">
            <a:avLst/>
          </a:prstGeom>
          <a:noFill/>
        </p:spPr>
        <p:txBody>
          <a:bodyPr wrap="square" rtlCol="0">
            <a:spAutoFit/>
          </a:bodyPr>
          <a:lstStyle/>
          <a:p>
            <a:r>
              <a:rPr lang="en-US" sz="2800" dirty="0">
                <a:solidFill>
                  <a:schemeClr val="bg1"/>
                </a:solidFill>
                <a:latin typeface="Times New Roman" panose="02020603050405020304" pitchFamily="18" charset="0"/>
                <a:cs typeface="Times New Roman" panose="02020603050405020304" pitchFamily="18" charset="0"/>
              </a:rPr>
              <a:t>45 – 60 Calendar days prior to Auction </a:t>
            </a:r>
            <a:endParaRPr lang="en-US" sz="1050" dirty="0">
              <a:solidFill>
                <a:schemeClr val="bg1"/>
              </a:solidFill>
              <a:latin typeface="Calibri"/>
              <a:cs typeface="Calibri"/>
            </a:endParaRPr>
          </a:p>
        </p:txBody>
      </p:sp>
    </p:spTree>
    <p:extLst>
      <p:ext uri="{BB962C8B-B14F-4D97-AF65-F5344CB8AC3E}">
        <p14:creationId xmlns:p14="http://schemas.microsoft.com/office/powerpoint/2010/main" val="2281192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CAD59DE-DD10-658D-CD36-B79AD97899C5}"/>
              </a:ext>
            </a:extLst>
          </p:cNvPr>
          <p:cNvSpPr txBox="1"/>
          <p:nvPr/>
        </p:nvSpPr>
        <p:spPr>
          <a:xfrm>
            <a:off x="838899" y="931178"/>
            <a:ext cx="10368793" cy="3139321"/>
          </a:xfrm>
          <a:prstGeom prst="rect">
            <a:avLst/>
          </a:prstGeom>
          <a:noFill/>
        </p:spPr>
        <p:txBody>
          <a:bodyPr wrap="square" rtlCol="0">
            <a:spAutoFit/>
          </a:bodyPr>
          <a:lstStyle/>
          <a:p>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Treasurer shall announce bidding rules at the beginning of the public auction. The bidding rules apply to all bidders throughout the public auction.​</a:t>
            </a:r>
            <a:b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If the public auction is conducted by means of the internet or other electronic medium, the Treasurer shall post the internet bidding rules on the electronic medium at least 14 calendar days before the date of sale.  The bidding rules apply to all bidders throughout the public auction.​</a:t>
            </a:r>
            <a:b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treasurer may accept payment of the purchase price in the form of cash, cashier's check, bank check, or electronic funds transfer, subject to the Treasurer's bidding rules.</a:t>
            </a:r>
          </a:p>
          <a:p>
            <a:endParaRPr lang="en-US" dirty="0"/>
          </a:p>
        </p:txBody>
      </p:sp>
    </p:spTree>
    <p:extLst>
      <p:ext uri="{BB962C8B-B14F-4D97-AF65-F5344CB8AC3E}">
        <p14:creationId xmlns:p14="http://schemas.microsoft.com/office/powerpoint/2010/main" val="1025341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1FE0DD8-D154-9B55-1D54-7155835DC81C}"/>
              </a:ext>
            </a:extLst>
          </p:cNvPr>
          <p:cNvSpPr>
            <a:spLocks noGrp="1"/>
          </p:cNvSpPr>
          <p:nvPr>
            <p:ph type="title"/>
          </p:nvPr>
        </p:nvSpPr>
        <p:spPr>
          <a:xfrm>
            <a:off x="850392" y="411481"/>
            <a:ext cx="10881360" cy="923050"/>
          </a:xfrm>
        </p:spPr>
        <p:txBody>
          <a:bodyPr>
            <a:normAutofit fontScale="90000"/>
          </a:bodyPr>
          <a:lstStyle/>
          <a:p>
            <a:pPr algn="ctr"/>
            <a:r>
              <a:rPr lang="en-US" b="1" i="0" u="none" strike="noStrike" dirty="0">
                <a:effectLst/>
                <a:latin typeface="Times New Roman" panose="02020603050405020304" pitchFamily="18" charset="0"/>
                <a:cs typeface="Times New Roman" panose="02020603050405020304" pitchFamily="18" charset="0"/>
              </a:rPr>
              <a:t>Public Auction Held - Results</a:t>
            </a:r>
            <a:endParaRPr lang="en-US" dirty="0">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5DE0CA90-8959-9224-FFE2-5D326EF8332F}"/>
              </a:ext>
            </a:extLst>
          </p:cNvPr>
          <p:cNvSpPr>
            <a:spLocks noGrp="1"/>
          </p:cNvSpPr>
          <p:nvPr>
            <p:ph sz="half" idx="1"/>
          </p:nvPr>
        </p:nvSpPr>
        <p:spPr>
          <a:xfrm>
            <a:off x="850392" y="2149476"/>
            <a:ext cx="10163176" cy="3236180"/>
          </a:xfrm>
        </p:spPr>
        <p:txBody>
          <a:bodyPr/>
          <a:lstStyle/>
          <a:p>
            <a:pPr marL="0" indent="0" algn="l" rtl="0" fontAlgn="base">
              <a:lnSpc>
                <a:spcPct val="100000"/>
              </a:lnSpc>
              <a:spcBef>
                <a:spcPts val="0"/>
              </a:spcBef>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 Notify the Lawful Holder of the Public Auction results;</a:t>
            </a:r>
            <a:r>
              <a:rPr lang="en-US" sz="2400" b="0" i="0" dirty="0">
                <a:effectLst/>
                <a:latin typeface="Times New Roman" panose="02020603050405020304" pitchFamily="18" charset="0"/>
                <a:cs typeface="Times New Roman" panose="02020603050405020304" pitchFamily="18" charset="0"/>
              </a:rPr>
              <a:t>​</a:t>
            </a:r>
          </a:p>
          <a:p>
            <a:pPr marL="0" indent="0" algn="l" rtl="0" fontAlgn="base">
              <a:lnSpc>
                <a:spcPct val="100000"/>
              </a:lnSpc>
              <a:spcBef>
                <a:spcPts val="0"/>
              </a:spcBef>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 Deposit Public Auction funds;</a:t>
            </a:r>
            <a:r>
              <a:rPr lang="en-US" sz="2400" b="0" i="0" dirty="0">
                <a:effectLst/>
                <a:latin typeface="Times New Roman" panose="02020603050405020304" pitchFamily="18" charset="0"/>
                <a:cs typeface="Times New Roman" panose="02020603050405020304" pitchFamily="18" charset="0"/>
              </a:rPr>
              <a:t>​</a:t>
            </a:r>
          </a:p>
          <a:p>
            <a:pPr marL="0" indent="0" algn="l" rtl="0" fontAlgn="base">
              <a:lnSpc>
                <a:spcPct val="100000"/>
              </a:lnSpc>
              <a:spcBef>
                <a:spcPts val="0"/>
              </a:spcBef>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 Prepare Certificate of Option for Treasurer's Deed in 3rd party purchaser's name and send for recording;</a:t>
            </a:r>
            <a:r>
              <a:rPr lang="en-US" sz="2400" b="0" i="0" dirty="0">
                <a:effectLst/>
                <a:latin typeface="Times New Roman" panose="02020603050405020304" pitchFamily="18" charset="0"/>
                <a:cs typeface="Times New Roman" panose="02020603050405020304" pitchFamily="18" charset="0"/>
              </a:rPr>
              <a:t>​</a:t>
            </a:r>
          </a:p>
          <a:p>
            <a:pPr marL="0" indent="0" algn="l" rtl="0" fontAlgn="base">
              <a:lnSpc>
                <a:spcPct val="100000"/>
              </a:lnSpc>
              <a:spcBef>
                <a:spcPts val="0"/>
              </a:spcBef>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 Pay Lawful Holder total debt amount on Bid; </a:t>
            </a:r>
            <a:r>
              <a:rPr lang="en-US" sz="2400" b="0" i="0" dirty="0">
                <a:effectLst/>
                <a:latin typeface="Times New Roman" panose="02020603050405020304" pitchFamily="18" charset="0"/>
                <a:cs typeface="Times New Roman" panose="02020603050405020304" pitchFamily="18" charset="0"/>
              </a:rPr>
              <a:t>​</a:t>
            </a:r>
          </a:p>
          <a:p>
            <a:pPr marL="0" indent="0" algn="l" rtl="0" fontAlgn="base">
              <a:lnSpc>
                <a:spcPct val="100000"/>
              </a:lnSpc>
              <a:spcBef>
                <a:spcPts val="0"/>
              </a:spcBef>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 Keep overbid money, if any to disburse after redemption period expires.</a:t>
            </a:r>
            <a:endParaRPr lang="en-US" sz="2400" b="0" i="0" dirty="0">
              <a:effectLst/>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81AC001-9B72-AA04-35E1-16F5FFC4EECF}"/>
              </a:ext>
            </a:extLst>
          </p:cNvPr>
          <p:cNvSpPr>
            <a:spLocks noGrp="1"/>
          </p:cNvSpPr>
          <p:nvPr>
            <p:ph type="sldNum" sz="quarter" idx="12"/>
          </p:nvPr>
        </p:nvSpPr>
        <p:spPr/>
        <p:txBody>
          <a:bodyPr/>
          <a:lstStyle/>
          <a:p>
            <a:fld id="{294A09A9-5501-47C1-A89A-A340965A2BE2}" type="slidenum">
              <a:rPr lang="en-US" smtClean="0"/>
              <a:t>19</a:t>
            </a:fld>
            <a:endParaRPr lang="en-US" dirty="0"/>
          </a:p>
        </p:txBody>
      </p:sp>
      <p:sp>
        <p:nvSpPr>
          <p:cNvPr id="8" name="TextBox 7">
            <a:extLst>
              <a:ext uri="{FF2B5EF4-FFF2-40B4-BE49-F238E27FC236}">
                <a16:creationId xmlns:a16="http://schemas.microsoft.com/office/drawing/2014/main" id="{22BE5A17-F4D2-EC57-C185-F682044EE395}"/>
              </a:ext>
            </a:extLst>
          </p:cNvPr>
          <p:cNvSpPr txBox="1"/>
          <p:nvPr/>
        </p:nvSpPr>
        <p:spPr>
          <a:xfrm>
            <a:off x="2662109" y="1334531"/>
            <a:ext cx="3694670" cy="461665"/>
          </a:xfrm>
          <a:prstGeom prst="rect">
            <a:avLst/>
          </a:prstGeom>
          <a:noFill/>
        </p:spPr>
        <p:txBody>
          <a:bodyPr wrap="square" rtlCol="0">
            <a:spAutoFit/>
          </a:bodyPr>
          <a:lstStyle/>
          <a:p>
            <a:r>
              <a:rPr lang="en-US" sz="2400" dirty="0">
                <a:solidFill>
                  <a:schemeClr val="bg1"/>
                </a:solidFill>
                <a:latin typeface="Times New Roman" panose="02020603050405020304" pitchFamily="18" charset="0"/>
                <a:cs typeface="Times New Roman" panose="02020603050405020304" pitchFamily="18" charset="0"/>
              </a:rPr>
              <a:t>Sold to 3</a:t>
            </a:r>
            <a:r>
              <a:rPr lang="en-US" sz="2400" baseline="30000" dirty="0">
                <a:solidFill>
                  <a:schemeClr val="bg1"/>
                </a:solidFill>
                <a:latin typeface="Times New Roman" panose="02020603050405020304" pitchFamily="18" charset="0"/>
                <a:cs typeface="Times New Roman" panose="02020603050405020304" pitchFamily="18" charset="0"/>
              </a:rPr>
              <a:t>rd</a:t>
            </a:r>
            <a:r>
              <a:rPr lang="en-US" sz="2400" dirty="0">
                <a:solidFill>
                  <a:schemeClr val="bg1"/>
                </a:solidFill>
                <a:latin typeface="Times New Roman" panose="02020603050405020304" pitchFamily="18" charset="0"/>
                <a:cs typeface="Times New Roman" panose="02020603050405020304" pitchFamily="18" charset="0"/>
              </a:rPr>
              <a:t> party</a:t>
            </a:r>
          </a:p>
        </p:txBody>
      </p:sp>
    </p:spTree>
    <p:extLst>
      <p:ext uri="{BB962C8B-B14F-4D97-AF65-F5344CB8AC3E}">
        <p14:creationId xmlns:p14="http://schemas.microsoft.com/office/powerpoint/2010/main" val="3349273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0245" y="1448955"/>
            <a:ext cx="6236969" cy="1698914"/>
          </a:xfrm>
        </p:spPr>
        <p:txBody>
          <a:bodyPr>
            <a:normAutofit fontScale="90000"/>
          </a:bodyPr>
          <a:lstStyle/>
          <a:p>
            <a:r>
              <a:rPr lang="en-US"/>
              <a:t>Tyler v. Hennepin</a:t>
            </a:r>
            <a:br>
              <a:rPr lang="en-US"/>
            </a:br>
            <a:r>
              <a:rPr lang="en-US"/>
              <a:t>County</a:t>
            </a:r>
          </a:p>
        </p:txBody>
      </p:sp>
      <p:sp>
        <p:nvSpPr>
          <p:cNvPr id="3" name="Text Placeholder 2"/>
          <p:cNvSpPr>
            <a:spLocks noGrp="1"/>
          </p:cNvSpPr>
          <p:nvPr>
            <p:ph type="body" idx="1"/>
          </p:nvPr>
        </p:nvSpPr>
        <p:spPr>
          <a:xfrm>
            <a:off x="5654040" y="3221181"/>
            <a:ext cx="5760720" cy="439305"/>
          </a:xfrm>
        </p:spPr>
        <p:txBody>
          <a:bodyPr>
            <a:normAutofit/>
          </a:bodyPr>
          <a:lstStyle/>
          <a:p>
            <a:r>
              <a:rPr lang="en-US"/>
              <a:t>143 S. Ct. 1369 (2023)</a:t>
            </a:r>
          </a:p>
        </p:txBody>
      </p:sp>
    </p:spTree>
    <p:extLst>
      <p:ext uri="{BB962C8B-B14F-4D97-AF65-F5344CB8AC3E}">
        <p14:creationId xmlns:p14="http://schemas.microsoft.com/office/powerpoint/2010/main" val="1932651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1FE0DD8-D154-9B55-1D54-7155835DC81C}"/>
              </a:ext>
            </a:extLst>
          </p:cNvPr>
          <p:cNvSpPr>
            <a:spLocks noGrp="1"/>
          </p:cNvSpPr>
          <p:nvPr>
            <p:ph type="title"/>
          </p:nvPr>
        </p:nvSpPr>
        <p:spPr>
          <a:xfrm>
            <a:off x="850392" y="411481"/>
            <a:ext cx="10881360" cy="923050"/>
          </a:xfrm>
        </p:spPr>
        <p:txBody>
          <a:bodyPr>
            <a:normAutofit fontScale="90000"/>
          </a:bodyPr>
          <a:lstStyle/>
          <a:p>
            <a:pPr algn="ctr"/>
            <a:r>
              <a:rPr lang="en-US" b="1" i="0" u="none" strike="noStrike" dirty="0">
                <a:effectLst/>
                <a:latin typeface="Times New Roman" panose="02020603050405020304" pitchFamily="18" charset="0"/>
                <a:cs typeface="Times New Roman" panose="02020603050405020304" pitchFamily="18" charset="0"/>
              </a:rPr>
              <a:t>Public Auction Held - Results</a:t>
            </a:r>
            <a:endParaRPr lang="en-US" dirty="0">
              <a:latin typeface="Times New Roman" panose="020206030504050203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D6981791-A7CE-97BD-C7C8-85E6A05FEC4E}"/>
              </a:ext>
            </a:extLst>
          </p:cNvPr>
          <p:cNvSpPr>
            <a:spLocks noGrp="1"/>
          </p:cNvSpPr>
          <p:nvPr>
            <p:ph sz="half" idx="2"/>
          </p:nvPr>
        </p:nvSpPr>
        <p:spPr>
          <a:xfrm>
            <a:off x="1009650" y="1914525"/>
            <a:ext cx="10344150" cy="4262438"/>
          </a:xfrm>
        </p:spPr>
        <p:txBody>
          <a:bodyPr/>
          <a:lstStyle/>
          <a:p>
            <a:pPr marL="0" indent="0" algn="l" rtl="0" fontAlgn="base">
              <a:lnSpc>
                <a:spcPct val="100000"/>
              </a:lnSpc>
              <a:spcBef>
                <a:spcPts val="0"/>
              </a:spcBef>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 Notify Lawful Holder of the Public Auction results;</a:t>
            </a:r>
            <a:r>
              <a:rPr lang="en-US" sz="2400" b="0" i="0" dirty="0">
                <a:effectLst/>
                <a:latin typeface="Times New Roman" panose="02020603050405020304" pitchFamily="18" charset="0"/>
                <a:cs typeface="Times New Roman" panose="02020603050405020304" pitchFamily="18" charset="0"/>
              </a:rPr>
              <a:t>​</a:t>
            </a:r>
          </a:p>
          <a:p>
            <a:pPr marL="0" indent="0" algn="l" rtl="0" fontAlgn="base">
              <a:lnSpc>
                <a:spcPct val="100000"/>
              </a:lnSpc>
              <a:spcBef>
                <a:spcPts val="0"/>
              </a:spcBef>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 Prepare Certificate of Option for Treasurer's Deed in Lawful Holder's name and send for recording. Not required under statute but should be a best practice to avoid an issue.</a:t>
            </a:r>
            <a:r>
              <a:rPr lang="en-US" sz="2400" b="0" i="0" dirty="0">
                <a:effectLst/>
                <a:latin typeface="Times New Roman" panose="02020603050405020304" pitchFamily="18" charset="0"/>
                <a:cs typeface="Times New Roman" panose="02020603050405020304" pitchFamily="18" charset="0"/>
              </a:rPr>
              <a:t>​</a:t>
            </a:r>
          </a:p>
          <a:p>
            <a:pPr marL="0" indent="0" algn="l" rtl="0" fontAlgn="base">
              <a:lnSpc>
                <a:spcPct val="100000"/>
              </a:lnSpc>
              <a:spcBef>
                <a:spcPts val="0"/>
              </a:spcBef>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 No Redemption</a:t>
            </a:r>
            <a:r>
              <a:rPr lang="en-US" sz="2400" b="0" i="0" dirty="0">
                <a:effectLst/>
                <a:latin typeface="Times New Roman" panose="02020603050405020304" pitchFamily="18" charset="0"/>
                <a:cs typeface="Times New Roman" panose="02020603050405020304" pitchFamily="18" charset="0"/>
              </a:rPr>
              <a:t>​</a:t>
            </a:r>
          </a:p>
          <a:p>
            <a:pPr marL="0" indent="0" algn="l" rtl="0" fontAlgn="base">
              <a:lnSpc>
                <a:spcPct val="100000"/>
              </a:lnSpc>
              <a:spcBef>
                <a:spcPts val="0"/>
              </a:spcBef>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 No Intents to received payment of a portion of the overbid amount</a:t>
            </a:r>
            <a:r>
              <a:rPr lang="en-US" sz="2400" b="0" i="0" dirty="0">
                <a:effectLst/>
                <a:latin typeface="Times New Roman" panose="02020603050405020304" pitchFamily="18" charset="0"/>
                <a:cs typeface="Times New Roman" panose="02020603050405020304" pitchFamily="18" charset="0"/>
              </a:rPr>
              <a:t>​</a:t>
            </a:r>
          </a:p>
          <a:p>
            <a:pPr marL="0" indent="0" algn="l" rtl="0" fontAlgn="base">
              <a:lnSpc>
                <a:spcPct val="100000"/>
              </a:lnSpc>
              <a:spcBef>
                <a:spcPts val="0"/>
              </a:spcBef>
              <a:buFont typeface="+mj-lt"/>
              <a:buAutoNum type="arabicPeriod"/>
            </a:pPr>
            <a:r>
              <a:rPr lang="en-US" sz="2400" b="0" i="0" u="none" strike="noStrike" dirty="0">
                <a:effectLst/>
                <a:latin typeface="Times New Roman" panose="02020603050405020304" pitchFamily="18" charset="0"/>
                <a:cs typeface="Times New Roman" panose="02020603050405020304" pitchFamily="18" charset="0"/>
              </a:rPr>
              <a:t> Treasurer to Prepare Treasurer's Deed 10 business days after Public Auction</a:t>
            </a:r>
            <a:endParaRPr lang="en-US" sz="2400" b="0" i="0" dirty="0">
              <a:effectLst/>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81AC001-9B72-AA04-35E1-16F5FFC4EECF}"/>
              </a:ext>
            </a:extLst>
          </p:cNvPr>
          <p:cNvSpPr>
            <a:spLocks noGrp="1"/>
          </p:cNvSpPr>
          <p:nvPr>
            <p:ph type="sldNum" sz="quarter" idx="12"/>
          </p:nvPr>
        </p:nvSpPr>
        <p:spPr/>
        <p:txBody>
          <a:bodyPr/>
          <a:lstStyle/>
          <a:p>
            <a:fld id="{294A09A9-5501-47C1-A89A-A340965A2BE2}" type="slidenum">
              <a:rPr lang="en-US" smtClean="0"/>
              <a:t>20</a:t>
            </a:fld>
            <a:endParaRPr lang="en-US" dirty="0"/>
          </a:p>
        </p:txBody>
      </p:sp>
      <p:sp>
        <p:nvSpPr>
          <p:cNvPr id="9" name="TextBox 8">
            <a:extLst>
              <a:ext uri="{FF2B5EF4-FFF2-40B4-BE49-F238E27FC236}">
                <a16:creationId xmlns:a16="http://schemas.microsoft.com/office/drawing/2014/main" id="{F1DED379-89C8-758E-7970-B296F723348A}"/>
              </a:ext>
            </a:extLst>
          </p:cNvPr>
          <p:cNvSpPr txBox="1"/>
          <p:nvPr/>
        </p:nvSpPr>
        <p:spPr>
          <a:xfrm>
            <a:off x="2273128" y="1345087"/>
            <a:ext cx="3398108" cy="400110"/>
          </a:xfrm>
          <a:prstGeom prst="rect">
            <a:avLst/>
          </a:prstGeom>
          <a:noFill/>
        </p:spPr>
        <p:txBody>
          <a:bodyPr wrap="square" rtlCol="0">
            <a:spAutoFit/>
          </a:bodyPr>
          <a:lstStyle/>
          <a:p>
            <a:r>
              <a:rPr lang="en-US" sz="2000" dirty="0">
                <a:solidFill>
                  <a:schemeClr val="bg1"/>
                </a:solidFill>
                <a:latin typeface="Times New Roman" panose="02020603050405020304" pitchFamily="18" charset="0"/>
                <a:cs typeface="Times New Roman" panose="02020603050405020304" pitchFamily="18" charset="0"/>
              </a:rPr>
              <a:t>Sold to Lawful Holder</a:t>
            </a:r>
          </a:p>
        </p:txBody>
      </p:sp>
    </p:spTree>
    <p:extLst>
      <p:ext uri="{BB962C8B-B14F-4D97-AF65-F5344CB8AC3E}">
        <p14:creationId xmlns:p14="http://schemas.microsoft.com/office/powerpoint/2010/main" val="17364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364A53C-4F4D-B0C6-492E-9F330B5718B8}"/>
              </a:ext>
            </a:extLst>
          </p:cNvPr>
          <p:cNvSpPr>
            <a:spLocks noGrp="1"/>
          </p:cNvSpPr>
          <p:nvPr>
            <p:ph type="title"/>
          </p:nvPr>
        </p:nvSpPr>
        <p:spPr/>
        <p:txBody>
          <a:bodyPr/>
          <a:lstStyle/>
          <a:p>
            <a:r>
              <a:rPr lang="en-US" sz="2400" b="1" i="0" u="none" strike="noStrike" dirty="0">
                <a:effectLst/>
                <a:latin typeface="Times New Roman" panose="02020603050405020304" pitchFamily="18" charset="0"/>
                <a:cs typeface="Times New Roman" panose="02020603050405020304" pitchFamily="18" charset="0"/>
              </a:rPr>
              <a:t>Property Owner</a:t>
            </a:r>
            <a:r>
              <a:rPr lang="en-US" sz="2400" b="0" i="0" dirty="0">
                <a:effectLst/>
                <a:latin typeface="Times New Roman" panose="02020603050405020304" pitchFamily="18" charset="0"/>
                <a:cs typeface="Times New Roman" panose="02020603050405020304" pitchFamily="18" charset="0"/>
              </a:rPr>
              <a:t>​</a:t>
            </a:r>
            <a:br>
              <a:rPr lang="en-US" sz="2400" b="0" i="0" dirty="0">
                <a:effectLst/>
                <a:latin typeface="Times New Roman" panose="02020603050405020304" pitchFamily="18" charset="0"/>
                <a:cs typeface="Times New Roman" panose="02020603050405020304" pitchFamily="18" charset="0"/>
              </a:rPr>
            </a:br>
            <a:r>
              <a:rPr lang="en-US" sz="2400" b="1" i="0" u="none" strike="noStrike" dirty="0">
                <a:effectLst/>
                <a:latin typeface="Times New Roman" panose="02020603050405020304" pitchFamily="18" charset="0"/>
                <a:cs typeface="Times New Roman" panose="02020603050405020304" pitchFamily="18" charset="0"/>
              </a:rPr>
              <a:t>Redemption prior to Public Auction</a:t>
            </a:r>
            <a:r>
              <a:rPr lang="en-US" sz="2400" b="0" i="0" dirty="0">
                <a:effectLst/>
                <a:latin typeface="Times New Roman" panose="02020603050405020304" pitchFamily="18" charset="0"/>
                <a:cs typeface="Times New Roman" panose="02020603050405020304" pitchFamily="18" charset="0"/>
              </a:rPr>
              <a:t>​</a:t>
            </a:r>
            <a:br>
              <a:rPr lang="en-US" sz="2400" b="0" i="0" dirty="0">
                <a:effectLst/>
                <a:latin typeface="Times New Roman" panose="02020603050405020304" pitchFamily="18" charset="0"/>
                <a:cs typeface="Times New Roman" panose="02020603050405020304" pitchFamily="18" charset="0"/>
              </a:rPr>
            </a:br>
            <a:r>
              <a:rPr lang="en-US" sz="2400" b="1" i="0" u="none" strike="noStrike" dirty="0">
                <a:effectLst/>
                <a:latin typeface="Times New Roman" panose="02020603050405020304" pitchFamily="18" charset="0"/>
                <a:cs typeface="Times New Roman" panose="02020603050405020304" pitchFamily="18" charset="0"/>
              </a:rPr>
              <a:t>39-11.5-106(4)</a:t>
            </a:r>
            <a:endParaRPr lang="en-US" sz="2400" dirty="0">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7392A577-E7E4-0BF3-2F7D-508CE137475A}"/>
              </a:ext>
            </a:extLst>
          </p:cNvPr>
          <p:cNvSpPr>
            <a:spLocks noGrp="1"/>
          </p:cNvSpPr>
          <p:nvPr>
            <p:ph idx="1"/>
          </p:nvPr>
        </p:nvSpPr>
        <p:spPr/>
        <p:txBody>
          <a:bodyPr/>
          <a:lstStyle/>
          <a:p>
            <a:pPr marL="0" indent="0" algn="l" rtl="0" fontAlgn="base">
              <a:buNone/>
            </a:pPr>
            <a:r>
              <a:rPr lang="en-US" b="0" i="0" u="none" strike="noStrike" dirty="0">
                <a:effectLst/>
                <a:latin typeface="Times New Roman" panose="02020603050405020304" pitchFamily="18" charset="0"/>
                <a:cs typeface="Times New Roman" panose="02020603050405020304" pitchFamily="18" charset="0"/>
              </a:rPr>
              <a:t>If the tax lien is redeemed </a:t>
            </a:r>
            <a:r>
              <a:rPr lang="en-US" b="0" i="0" u="sng" dirty="0">
                <a:effectLst/>
                <a:latin typeface="Times New Roman" panose="02020603050405020304" pitchFamily="18" charset="0"/>
                <a:cs typeface="Times New Roman" panose="02020603050405020304" pitchFamily="18" charset="0"/>
              </a:rPr>
              <a:t>prior</a:t>
            </a:r>
            <a:r>
              <a:rPr lang="en-US" b="0" i="0" u="none" strike="noStrike" dirty="0">
                <a:effectLst/>
                <a:latin typeface="Times New Roman" panose="02020603050405020304" pitchFamily="18" charset="0"/>
                <a:cs typeface="Times New Roman" panose="02020603050405020304" pitchFamily="18" charset="0"/>
              </a:rPr>
              <a:t> to Public Auction the Treasurer SHALL</a:t>
            </a:r>
            <a:r>
              <a:rPr lang="en-US" b="0" i="0" dirty="0">
                <a:effectLst/>
                <a:latin typeface="Times New Roman" panose="02020603050405020304" pitchFamily="18" charset="0"/>
                <a:cs typeface="Times New Roman" panose="02020603050405020304" pitchFamily="18" charset="0"/>
              </a:rPr>
              <a:t>​</a:t>
            </a:r>
          </a:p>
          <a:p>
            <a:pPr algn="l" rtl="0" fontAlgn="base">
              <a:buFont typeface="+mj-lt"/>
              <a:buAutoNum type="arabicPeriod"/>
            </a:pPr>
            <a:r>
              <a:rPr lang="en-US" b="0" i="0" u="none" strike="noStrike" dirty="0">
                <a:effectLst/>
                <a:latin typeface="Times New Roman" panose="02020603050405020304" pitchFamily="18" charset="0"/>
                <a:cs typeface="Times New Roman" panose="02020603050405020304" pitchFamily="18" charset="0"/>
              </a:rPr>
              <a:t>Cancel the Public Auction;</a:t>
            </a:r>
            <a:r>
              <a:rPr lang="en-US" b="0" i="0" dirty="0">
                <a:effectLst/>
                <a:latin typeface="Times New Roman" panose="02020603050405020304" pitchFamily="18" charset="0"/>
                <a:cs typeface="Times New Roman" panose="02020603050405020304" pitchFamily="18" charset="0"/>
              </a:rPr>
              <a:t>​</a:t>
            </a:r>
          </a:p>
          <a:p>
            <a:pPr algn="l" rtl="0" fontAlgn="base">
              <a:buFont typeface="+mj-lt"/>
              <a:buAutoNum type="arabicPeriod"/>
            </a:pPr>
            <a:r>
              <a:rPr lang="en-US" b="0" i="0" u="none" strike="noStrike" dirty="0">
                <a:effectLst/>
                <a:latin typeface="Times New Roman" panose="02020603050405020304" pitchFamily="18" charset="0"/>
                <a:cs typeface="Times New Roman" panose="02020603050405020304" pitchFamily="18" charset="0"/>
              </a:rPr>
              <a:t>Record a Certificate of Redemption;</a:t>
            </a:r>
            <a:r>
              <a:rPr lang="en-US" b="0" i="0" dirty="0">
                <a:effectLst/>
                <a:latin typeface="Times New Roman" panose="02020603050405020304" pitchFamily="18" charset="0"/>
                <a:cs typeface="Times New Roman" panose="02020603050405020304" pitchFamily="18" charset="0"/>
              </a:rPr>
              <a:t>​</a:t>
            </a:r>
          </a:p>
          <a:p>
            <a:pPr algn="l" rtl="0" fontAlgn="base">
              <a:buFont typeface="+mj-lt"/>
              <a:buAutoNum type="arabicPeriod"/>
            </a:pPr>
            <a:r>
              <a:rPr lang="en-US" b="0" i="0" u="none" strike="noStrike" dirty="0">
                <a:effectLst/>
                <a:latin typeface="Times New Roman" panose="02020603050405020304" pitchFamily="18" charset="0"/>
                <a:cs typeface="Times New Roman" panose="02020603050405020304" pitchFamily="18" charset="0"/>
              </a:rPr>
              <a:t>Provide Notice of the Cancellation and Redemption; and</a:t>
            </a:r>
            <a:r>
              <a:rPr lang="en-US" b="0" i="0" dirty="0">
                <a:effectLst/>
                <a:latin typeface="Times New Roman" panose="02020603050405020304" pitchFamily="18" charset="0"/>
                <a:cs typeface="Times New Roman" panose="02020603050405020304" pitchFamily="18" charset="0"/>
              </a:rPr>
              <a:t>​</a:t>
            </a:r>
          </a:p>
          <a:p>
            <a:pPr algn="l" rtl="0" fontAlgn="base">
              <a:buFont typeface="+mj-lt"/>
              <a:buAutoNum type="arabicPeriod"/>
            </a:pPr>
            <a:r>
              <a:rPr lang="en-US" b="0" i="0" u="none" strike="noStrike" dirty="0">
                <a:effectLst/>
                <a:latin typeface="Times New Roman" panose="02020603050405020304" pitchFamily="18" charset="0"/>
                <a:cs typeface="Times New Roman" panose="02020603050405020304" pitchFamily="18" charset="0"/>
              </a:rPr>
              <a:t>Collect any fees or costs at the time of the redemption in accordance with this Article 39-11.5.</a:t>
            </a:r>
            <a:endParaRPr lang="en-US" b="0" i="0" dirty="0">
              <a:effectLst/>
              <a:latin typeface="Times New Roman" panose="02020603050405020304" pitchFamily="18"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EE99A3AB-68D9-6507-8256-8CAB457AA6D2}"/>
              </a:ext>
            </a:extLst>
          </p:cNvPr>
          <p:cNvSpPr>
            <a:spLocks noGrp="1"/>
          </p:cNvSpPr>
          <p:nvPr>
            <p:ph type="sldNum" sz="quarter" idx="11"/>
          </p:nvPr>
        </p:nvSpPr>
        <p:spPr/>
        <p:txBody>
          <a:bodyPr/>
          <a:lstStyle/>
          <a:p>
            <a:fld id="{294A09A9-5501-47C1-A89A-A340965A2BE2}" type="slidenum">
              <a:rPr lang="en-US" smtClean="0"/>
              <a:t>21</a:t>
            </a:fld>
            <a:endParaRPr lang="en-US" dirty="0"/>
          </a:p>
        </p:txBody>
      </p:sp>
    </p:spTree>
    <p:extLst>
      <p:ext uri="{BB962C8B-B14F-4D97-AF65-F5344CB8AC3E}">
        <p14:creationId xmlns:p14="http://schemas.microsoft.com/office/powerpoint/2010/main" val="2373486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F219797-50AA-C75E-D560-B3B2E8E748EE}"/>
              </a:ext>
            </a:extLst>
          </p:cNvPr>
          <p:cNvSpPr>
            <a:spLocks noGrp="1"/>
          </p:cNvSpPr>
          <p:nvPr>
            <p:ph type="ctrTitle"/>
          </p:nvPr>
        </p:nvSpPr>
        <p:spPr/>
        <p:txBody>
          <a:bodyPr/>
          <a:lstStyle/>
          <a:p>
            <a:r>
              <a:rPr lang="en-US" b="1" i="0" u="none" strike="noStrike" dirty="0">
                <a:effectLst/>
                <a:latin typeface="Times New Roman" panose="02020603050405020304" pitchFamily="18" charset="0"/>
                <a:cs typeface="Times New Roman" panose="02020603050405020304" pitchFamily="18" charset="0"/>
              </a:rPr>
              <a:t>Post PUBLIC Auction</a:t>
            </a:r>
            <a:endParaRPr lang="en-US" dirty="0">
              <a:latin typeface="Times New Roman" panose="02020603050405020304" pitchFamily="18" charset="0"/>
              <a:cs typeface="Times New Roman" panose="02020603050405020304" pitchFamily="18" charset="0"/>
            </a:endParaRPr>
          </a:p>
        </p:txBody>
      </p:sp>
      <p:sp>
        <p:nvSpPr>
          <p:cNvPr id="8" name="Subtitle 7">
            <a:extLst>
              <a:ext uri="{FF2B5EF4-FFF2-40B4-BE49-F238E27FC236}">
                <a16:creationId xmlns:a16="http://schemas.microsoft.com/office/drawing/2014/main" id="{8A4901C0-EDCE-87F5-8A63-6DF3E58FE777}"/>
              </a:ext>
            </a:extLst>
          </p:cNvPr>
          <p:cNvSpPr>
            <a:spLocks noGrp="1"/>
          </p:cNvSpPr>
          <p:nvPr>
            <p:ph type="subTitle" idx="1"/>
          </p:nvPr>
        </p:nvSpPr>
        <p:spPr/>
        <p:txBody>
          <a:bodyPr/>
          <a:lstStyle/>
          <a:p>
            <a:r>
              <a:rPr lang="en-US" sz="2800" b="0" i="0" u="none" strike="noStrike" dirty="0">
                <a:effectLst/>
                <a:latin typeface="Times New Roman" panose="02020603050405020304" pitchFamily="18" charset="0"/>
                <a:cs typeface="Times New Roman" panose="02020603050405020304" pitchFamily="18" charset="0"/>
              </a:rPr>
              <a:t>Redemption Rights, Overbid &amp; Treasurer's Deed</a:t>
            </a:r>
            <a:endParaRPr lang="en-US" sz="28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AA805146-C833-7F4C-F4D4-B852FD5687DF}"/>
              </a:ext>
            </a:extLst>
          </p:cNvPr>
          <p:cNvSpPr>
            <a:spLocks noGrp="1"/>
          </p:cNvSpPr>
          <p:nvPr>
            <p:ph type="sldNum" sz="quarter" idx="4294967295"/>
          </p:nvPr>
        </p:nvSpPr>
        <p:spPr>
          <a:xfrm>
            <a:off x="0" y="411163"/>
            <a:ext cx="522288" cy="311150"/>
          </a:xfrm>
        </p:spPr>
        <p:txBody>
          <a:bodyPr/>
          <a:lstStyle/>
          <a:p>
            <a:fld id="{294A09A9-5501-47C1-A89A-A340965A2BE2}" type="slidenum">
              <a:rPr lang="en-US" smtClean="0"/>
              <a:t>22</a:t>
            </a:fld>
            <a:endParaRPr lang="en-US" dirty="0"/>
          </a:p>
        </p:txBody>
      </p:sp>
    </p:spTree>
    <p:extLst>
      <p:ext uri="{BB962C8B-B14F-4D97-AF65-F5344CB8AC3E}">
        <p14:creationId xmlns:p14="http://schemas.microsoft.com/office/powerpoint/2010/main" val="1476701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A8654E-B548-C0FC-8644-E8E0B4ADABC2}"/>
              </a:ext>
            </a:extLst>
          </p:cNvPr>
          <p:cNvSpPr>
            <a:spLocks noGrp="1"/>
          </p:cNvSpPr>
          <p:nvPr>
            <p:ph type="title"/>
          </p:nvPr>
        </p:nvSpPr>
        <p:spPr>
          <a:xfrm>
            <a:off x="662730" y="832104"/>
            <a:ext cx="11069022" cy="1069848"/>
          </a:xfrm>
        </p:spPr>
        <p:txBody>
          <a:bodyPr/>
          <a:lstStyle/>
          <a:p>
            <a:pPr algn="ctr"/>
            <a:r>
              <a:rPr lang="en-US" sz="2000" b="0" dirty="0">
                <a:latin typeface="Times New Roman" panose="02020603050405020304" pitchFamily="18" charset="0"/>
                <a:cs typeface="Times New Roman" panose="02020603050405020304" pitchFamily="18" charset="0"/>
              </a:rPr>
              <a:t>Redemption of the Certificate of purchase of option for Treasurer’s deed by the Lawful Holder</a:t>
            </a:r>
            <a:br>
              <a:rPr lang="en-US" sz="2000" b="0" dirty="0">
                <a:latin typeface="Times New Roman" panose="02020603050405020304" pitchFamily="18" charset="0"/>
                <a:cs typeface="Times New Roman" panose="02020603050405020304" pitchFamily="18" charset="0"/>
              </a:rPr>
            </a:br>
            <a:r>
              <a:rPr lang="en-US" sz="2000" b="0" dirty="0">
                <a:latin typeface="Times New Roman" panose="02020603050405020304" pitchFamily="18" charset="0"/>
                <a:cs typeface="Times New Roman" panose="02020603050405020304" pitchFamily="18" charset="0"/>
              </a:rPr>
              <a:t>39-11.5-111(1)</a:t>
            </a:r>
          </a:p>
        </p:txBody>
      </p:sp>
      <p:sp>
        <p:nvSpPr>
          <p:cNvPr id="3" name="Slide Number Placeholder 2">
            <a:extLst>
              <a:ext uri="{FF2B5EF4-FFF2-40B4-BE49-F238E27FC236}">
                <a16:creationId xmlns:a16="http://schemas.microsoft.com/office/drawing/2014/main" id="{9B15EA7D-4326-F1A4-AE97-5FFD1EF54AD4}"/>
              </a:ext>
            </a:extLst>
          </p:cNvPr>
          <p:cNvSpPr>
            <a:spLocks noGrp="1"/>
          </p:cNvSpPr>
          <p:nvPr>
            <p:ph type="sldNum" sz="quarter" idx="12"/>
          </p:nvPr>
        </p:nvSpPr>
        <p:spPr/>
        <p:txBody>
          <a:bodyPr/>
          <a:lstStyle/>
          <a:p>
            <a:fld id="{294A09A9-5501-47C1-A89A-A340965A2BE2}" type="slidenum">
              <a:rPr lang="en-US" smtClean="0"/>
              <a:t>23</a:t>
            </a:fld>
            <a:endParaRPr lang="en-US" dirty="0"/>
          </a:p>
        </p:txBody>
      </p:sp>
      <p:sp>
        <p:nvSpPr>
          <p:cNvPr id="5" name="TextBox 4">
            <a:extLst>
              <a:ext uri="{FF2B5EF4-FFF2-40B4-BE49-F238E27FC236}">
                <a16:creationId xmlns:a16="http://schemas.microsoft.com/office/drawing/2014/main" id="{717C5D4F-1509-1FFE-C722-C26739331829}"/>
              </a:ext>
            </a:extLst>
          </p:cNvPr>
          <p:cNvSpPr txBox="1"/>
          <p:nvPr/>
        </p:nvSpPr>
        <p:spPr>
          <a:xfrm>
            <a:off x="1090569" y="1901952"/>
            <a:ext cx="10251039" cy="3139321"/>
          </a:xfrm>
          <a:prstGeom prst="rect">
            <a:avLst/>
          </a:prstGeom>
          <a:noFill/>
        </p:spPr>
        <p:txBody>
          <a:bodyPr wrap="square" rtlCol="0">
            <a:spAutoFit/>
          </a:bodyPr>
          <a:lstStyle/>
          <a:p>
            <a:pPr marL="0" indent="0">
              <a:buNone/>
            </a:pPr>
            <a:r>
              <a:rPr lang="en-US" sz="2000" dirty="0">
                <a:solidFill>
                  <a:schemeClr val="bg1"/>
                </a:solidFill>
                <a:latin typeface="Times New Roman" panose="02020603050405020304" pitchFamily="18" charset="0"/>
                <a:cs typeface="Times New Roman" panose="02020603050405020304" pitchFamily="18" charset="0"/>
              </a:rPr>
              <a:t>ONLY A Lawful Holder is entitled to Redeem the COOP and only if the following requirements are met.</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457200" indent="-457200">
              <a:buAutoNum type="arabicPeriod"/>
            </a:pPr>
            <a:r>
              <a:rPr lang="en-US" sz="2000" dirty="0">
                <a:solidFill>
                  <a:schemeClr val="bg1"/>
                </a:solidFill>
                <a:latin typeface="Times New Roman" panose="02020603050405020304" pitchFamily="18" charset="0"/>
                <a:cs typeface="Times New Roman" panose="02020603050405020304" pitchFamily="18" charset="0"/>
              </a:rPr>
              <a:t>The Lawful Holder, within 8 business days after the Public Auction, files an Intent to Redeem with the Treasurer</a:t>
            </a:r>
          </a:p>
          <a:p>
            <a:pPr marL="457200" indent="-457200">
              <a:buAutoNum type="arabicPeriod"/>
            </a:pPr>
            <a:endParaRPr lang="en-US" sz="2000" dirty="0">
              <a:solidFill>
                <a:schemeClr val="bg1"/>
              </a:solidFill>
              <a:latin typeface="Times New Roman" panose="02020603050405020304" pitchFamily="18" charset="0"/>
              <a:cs typeface="Times New Roman" panose="02020603050405020304" pitchFamily="18" charset="0"/>
            </a:endParaRPr>
          </a:p>
          <a:p>
            <a:pPr marL="457200" indent="-457200">
              <a:buAutoNum type="arabicPeriod"/>
            </a:pPr>
            <a:r>
              <a:rPr lang="en-US" sz="2000" dirty="0">
                <a:solidFill>
                  <a:schemeClr val="bg1"/>
                </a:solidFill>
                <a:latin typeface="Times New Roman" panose="02020603050405020304" pitchFamily="18" charset="0"/>
                <a:cs typeface="Times New Roman" panose="02020603050405020304" pitchFamily="18" charset="0"/>
              </a:rPr>
              <a:t>The Lawful Holder has attached the ORIGINAL Certificate Of Purchase from the Tax Lien Sale and any original or certified copies of an assignment. Treasurer shall return all originals submitted and retain copies.</a:t>
            </a:r>
          </a:p>
          <a:p>
            <a:endParaRPr lang="en-US" dirty="0"/>
          </a:p>
        </p:txBody>
      </p:sp>
    </p:spTree>
    <p:extLst>
      <p:ext uri="{BB962C8B-B14F-4D97-AF65-F5344CB8AC3E}">
        <p14:creationId xmlns:p14="http://schemas.microsoft.com/office/powerpoint/2010/main" val="4004702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A8654E-B548-C0FC-8644-E8E0B4ADABC2}"/>
              </a:ext>
            </a:extLst>
          </p:cNvPr>
          <p:cNvSpPr>
            <a:spLocks noGrp="1"/>
          </p:cNvSpPr>
          <p:nvPr>
            <p:ph type="title"/>
          </p:nvPr>
        </p:nvSpPr>
        <p:spPr/>
        <p:txBody>
          <a:bodyPr/>
          <a:lstStyle/>
          <a:p>
            <a:pPr algn="ctr"/>
            <a:r>
              <a:rPr lang="en-US" sz="2000" dirty="0">
                <a:latin typeface="Times New Roman" panose="02020603050405020304" pitchFamily="18" charset="0"/>
                <a:cs typeface="Times New Roman" panose="02020603050405020304" pitchFamily="18" charset="0"/>
              </a:rPr>
              <a:t>REQUEST FOR Redemption AMOUNT</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39-11.5-111</a:t>
            </a:r>
          </a:p>
        </p:txBody>
      </p:sp>
      <p:sp>
        <p:nvSpPr>
          <p:cNvPr id="3" name="Slide Number Placeholder 2">
            <a:extLst>
              <a:ext uri="{FF2B5EF4-FFF2-40B4-BE49-F238E27FC236}">
                <a16:creationId xmlns:a16="http://schemas.microsoft.com/office/drawing/2014/main" id="{9B15EA7D-4326-F1A4-AE97-5FFD1EF54AD4}"/>
              </a:ext>
            </a:extLst>
          </p:cNvPr>
          <p:cNvSpPr>
            <a:spLocks noGrp="1"/>
          </p:cNvSpPr>
          <p:nvPr>
            <p:ph type="sldNum" sz="quarter" idx="12"/>
          </p:nvPr>
        </p:nvSpPr>
        <p:spPr/>
        <p:txBody>
          <a:bodyPr/>
          <a:lstStyle/>
          <a:p>
            <a:fld id="{294A09A9-5501-47C1-A89A-A340965A2BE2}" type="slidenum">
              <a:rPr lang="en-US" smtClean="0"/>
              <a:t>24</a:t>
            </a:fld>
            <a:endParaRPr lang="en-US" dirty="0"/>
          </a:p>
        </p:txBody>
      </p:sp>
      <p:sp>
        <p:nvSpPr>
          <p:cNvPr id="5" name="TextBox 4">
            <a:extLst>
              <a:ext uri="{FF2B5EF4-FFF2-40B4-BE49-F238E27FC236}">
                <a16:creationId xmlns:a16="http://schemas.microsoft.com/office/drawing/2014/main" id="{717C5D4F-1509-1FFE-C722-C26739331829}"/>
              </a:ext>
            </a:extLst>
          </p:cNvPr>
          <p:cNvSpPr txBox="1"/>
          <p:nvPr/>
        </p:nvSpPr>
        <p:spPr>
          <a:xfrm>
            <a:off x="1090569" y="1901952"/>
            <a:ext cx="10251039" cy="1631216"/>
          </a:xfrm>
          <a:prstGeom prst="rect">
            <a:avLst/>
          </a:prstGeom>
          <a:noFill/>
        </p:spPr>
        <p:txBody>
          <a:bodyPr wrap="square" rtlCol="0">
            <a:spAutoFit/>
          </a:bodyPr>
          <a:lstStyle/>
          <a:p>
            <a:pPr algn="l"/>
            <a:r>
              <a:rPr lang="en-US" sz="2000" b="0" i="0" u="none" strike="noStrike" baseline="0" dirty="0">
                <a:solidFill>
                  <a:schemeClr val="bg1"/>
                </a:solidFill>
                <a:latin typeface="Times New Roman" panose="02020603050405020304" pitchFamily="18" charset="0"/>
                <a:cs typeface="Times New Roman" panose="02020603050405020304" pitchFamily="18" charset="0"/>
              </a:rPr>
              <a:t>(2) Request for redemption amount. </a:t>
            </a:r>
          </a:p>
          <a:p>
            <a:pPr algn="l"/>
            <a:endParaRPr lang="en-US" sz="2000" b="0" i="0" u="none" strike="noStrike" baseline="0" dirty="0">
              <a:solidFill>
                <a:schemeClr val="bg1"/>
              </a:solidFill>
              <a:latin typeface="Times New Roman" panose="02020603050405020304" pitchFamily="18" charset="0"/>
              <a:cs typeface="Times New Roman" panose="02020603050405020304" pitchFamily="18" charset="0"/>
            </a:endParaRPr>
          </a:p>
          <a:p>
            <a:pPr algn="l"/>
            <a:r>
              <a:rPr lang="en-US" sz="2000" dirty="0">
                <a:solidFill>
                  <a:schemeClr val="bg1"/>
                </a:solidFill>
                <a:latin typeface="Times New Roman" panose="02020603050405020304" pitchFamily="18" charset="0"/>
                <a:cs typeface="Times New Roman" panose="02020603050405020304" pitchFamily="18" charset="0"/>
              </a:rPr>
              <a:t>At the end of the 8-business day redemption period, if an Intent to Redeem is filed by the Lawful Holder, the Treasurer SHALL transmit by mail, facsimile, or other electronic means to the Purchaser at the Public Auction a written request for a statement of all sums necessary to redeem</a:t>
            </a:r>
            <a:endParaRPr lang="en-US" sz="2000" b="0" i="0" u="none" strike="noStrike" baseline="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2864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A8654E-B548-C0FC-8644-E8E0B4ADABC2}"/>
              </a:ext>
            </a:extLst>
          </p:cNvPr>
          <p:cNvSpPr>
            <a:spLocks noGrp="1"/>
          </p:cNvSpPr>
          <p:nvPr>
            <p:ph type="title"/>
          </p:nvPr>
        </p:nvSpPr>
        <p:spPr>
          <a:xfrm>
            <a:off x="850392" y="722376"/>
            <a:ext cx="10881360" cy="1039749"/>
          </a:xfrm>
        </p:spPr>
        <p:txBody>
          <a:bodyPr/>
          <a:lstStyle/>
          <a:p>
            <a:pPr algn="ctr"/>
            <a:r>
              <a:rPr lang="en-US" sz="2000" dirty="0">
                <a:latin typeface="Times New Roman" panose="02020603050405020304" pitchFamily="18" charset="0"/>
                <a:cs typeface="Times New Roman" panose="02020603050405020304" pitchFamily="18" charset="0"/>
              </a:rPr>
              <a:t>REQUEST FOR Redemption AMOUNT</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39-11.5-111(3)(B)(C)</a:t>
            </a:r>
          </a:p>
        </p:txBody>
      </p:sp>
      <p:sp>
        <p:nvSpPr>
          <p:cNvPr id="3" name="Slide Number Placeholder 2">
            <a:extLst>
              <a:ext uri="{FF2B5EF4-FFF2-40B4-BE49-F238E27FC236}">
                <a16:creationId xmlns:a16="http://schemas.microsoft.com/office/drawing/2014/main" id="{9B15EA7D-4326-F1A4-AE97-5FFD1EF54AD4}"/>
              </a:ext>
            </a:extLst>
          </p:cNvPr>
          <p:cNvSpPr>
            <a:spLocks noGrp="1"/>
          </p:cNvSpPr>
          <p:nvPr>
            <p:ph type="sldNum" sz="quarter" idx="12"/>
          </p:nvPr>
        </p:nvSpPr>
        <p:spPr/>
        <p:txBody>
          <a:bodyPr/>
          <a:lstStyle/>
          <a:p>
            <a:fld id="{294A09A9-5501-47C1-A89A-A340965A2BE2}" type="slidenum">
              <a:rPr lang="en-US" smtClean="0"/>
              <a:t>25</a:t>
            </a:fld>
            <a:endParaRPr lang="en-US" dirty="0"/>
          </a:p>
        </p:txBody>
      </p:sp>
      <p:sp>
        <p:nvSpPr>
          <p:cNvPr id="5" name="TextBox 4">
            <a:extLst>
              <a:ext uri="{FF2B5EF4-FFF2-40B4-BE49-F238E27FC236}">
                <a16:creationId xmlns:a16="http://schemas.microsoft.com/office/drawing/2014/main" id="{717C5D4F-1509-1FFE-C722-C26739331829}"/>
              </a:ext>
            </a:extLst>
          </p:cNvPr>
          <p:cNvSpPr txBox="1"/>
          <p:nvPr/>
        </p:nvSpPr>
        <p:spPr>
          <a:xfrm>
            <a:off x="1090569" y="1901952"/>
            <a:ext cx="10251039" cy="3785652"/>
          </a:xfrm>
          <a:prstGeom prst="rect">
            <a:avLst/>
          </a:prstGeom>
          <a:noFill/>
        </p:spPr>
        <p:txBody>
          <a:bodyPr wrap="square" rtlCol="0">
            <a:spAutoFit/>
          </a:bodyPr>
          <a:lstStyle/>
          <a:p>
            <a:pPr algn="l"/>
            <a:r>
              <a:rPr lang="en-US" sz="2000" b="0" i="0" u="none" strike="noStrike" baseline="0" dirty="0">
                <a:solidFill>
                  <a:schemeClr val="bg1"/>
                </a:solidFill>
                <a:latin typeface="Times New Roman" panose="02020603050405020304" pitchFamily="18" charset="0"/>
                <a:cs typeface="Times New Roman" panose="02020603050405020304" pitchFamily="18" charset="0"/>
              </a:rPr>
              <a:t>(3) Statement of redemption. </a:t>
            </a:r>
          </a:p>
          <a:p>
            <a:pPr marL="0" indent="0">
              <a:buNone/>
            </a:pPr>
            <a:r>
              <a:rPr lang="en-US" sz="2000" dirty="0">
                <a:solidFill>
                  <a:schemeClr val="bg1"/>
                </a:solidFill>
                <a:latin typeface="Times New Roman" panose="02020603050405020304" pitchFamily="18" charset="0"/>
                <a:cs typeface="Times New Roman" panose="02020603050405020304" pitchFamily="18" charset="0"/>
              </a:rPr>
              <a:t>If the Purchaser fails to submit the statement to the Treasurer within 13 business days after the Public Auction, the Treasurer may calculate the amount necessary to redeem by adding to the successful bid the accrued interest from the Public Auction through the redemption date. </a:t>
            </a:r>
          </a:p>
          <a:p>
            <a:pPr marL="0" indent="0">
              <a:buNone/>
            </a:pPr>
            <a:r>
              <a:rPr lang="en-US" sz="2000" dirty="0">
                <a:solidFill>
                  <a:schemeClr val="bg1"/>
                </a:solidFill>
                <a:latin typeface="Times New Roman" panose="02020603050405020304" pitchFamily="18" charset="0"/>
                <a:cs typeface="Times New Roman" panose="02020603050405020304" pitchFamily="18" charset="0"/>
              </a:rPr>
              <a:t>Calculate Accrued Interest:</a:t>
            </a:r>
            <a:endParaRPr lang="en-US" sz="2000" dirty="0">
              <a:solidFill>
                <a:schemeClr val="bg1"/>
              </a:solidFill>
              <a:latin typeface="Times New Roman" panose="02020603050405020304" pitchFamily="18" charset="0"/>
              <a:ea typeface="+mn-lt"/>
              <a:cs typeface="Times New Roman" panose="02020603050405020304" pitchFamily="18" charset="0"/>
            </a:endParaRP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The Treasurer SHALL transmit by mail, facsimile, or other electronic means to the lawful holder, promptly upon receipt, the statement filed by the purchaser, or if no such statement is filed, the Treasurer's estimate of the redemption figure, no later than the commencement of the redemption period.</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This would be the 15th business day after the Public Auction (or 1st day to redeem)</a:t>
            </a:r>
          </a:p>
        </p:txBody>
      </p:sp>
    </p:spTree>
    <p:extLst>
      <p:ext uri="{BB962C8B-B14F-4D97-AF65-F5344CB8AC3E}">
        <p14:creationId xmlns:p14="http://schemas.microsoft.com/office/powerpoint/2010/main" val="3216329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A8654E-B548-C0FC-8644-E8E0B4ADABC2}"/>
              </a:ext>
            </a:extLst>
          </p:cNvPr>
          <p:cNvSpPr>
            <a:spLocks noGrp="1"/>
          </p:cNvSpPr>
          <p:nvPr>
            <p:ph type="title"/>
          </p:nvPr>
        </p:nvSpPr>
        <p:spPr/>
        <p:txBody>
          <a:bodyPr/>
          <a:lstStyle/>
          <a:p>
            <a:pPr algn="ctr"/>
            <a:r>
              <a:rPr lang="en-US" sz="2000" dirty="0">
                <a:latin typeface="Times New Roman" panose="02020603050405020304" pitchFamily="18" charset="0"/>
                <a:cs typeface="Times New Roman" panose="02020603050405020304" pitchFamily="18" charset="0"/>
              </a:rPr>
              <a:t>REQUEST FOR Redemption AMOUNT</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39-11.5-111(4)(A)</a:t>
            </a:r>
          </a:p>
        </p:txBody>
      </p:sp>
      <p:sp>
        <p:nvSpPr>
          <p:cNvPr id="3" name="Slide Number Placeholder 2">
            <a:extLst>
              <a:ext uri="{FF2B5EF4-FFF2-40B4-BE49-F238E27FC236}">
                <a16:creationId xmlns:a16="http://schemas.microsoft.com/office/drawing/2014/main" id="{9B15EA7D-4326-F1A4-AE97-5FFD1EF54AD4}"/>
              </a:ext>
            </a:extLst>
          </p:cNvPr>
          <p:cNvSpPr>
            <a:spLocks noGrp="1"/>
          </p:cNvSpPr>
          <p:nvPr>
            <p:ph type="sldNum" sz="quarter" idx="12"/>
          </p:nvPr>
        </p:nvSpPr>
        <p:spPr/>
        <p:txBody>
          <a:bodyPr/>
          <a:lstStyle/>
          <a:p>
            <a:fld id="{294A09A9-5501-47C1-A89A-A340965A2BE2}" type="slidenum">
              <a:rPr lang="en-US" smtClean="0"/>
              <a:t>26</a:t>
            </a:fld>
            <a:endParaRPr lang="en-US" dirty="0"/>
          </a:p>
        </p:txBody>
      </p:sp>
      <p:sp>
        <p:nvSpPr>
          <p:cNvPr id="5" name="TextBox 4">
            <a:extLst>
              <a:ext uri="{FF2B5EF4-FFF2-40B4-BE49-F238E27FC236}">
                <a16:creationId xmlns:a16="http://schemas.microsoft.com/office/drawing/2014/main" id="{717C5D4F-1509-1FFE-C722-C26739331829}"/>
              </a:ext>
            </a:extLst>
          </p:cNvPr>
          <p:cNvSpPr txBox="1"/>
          <p:nvPr/>
        </p:nvSpPr>
        <p:spPr>
          <a:xfrm>
            <a:off x="1090569" y="1901952"/>
            <a:ext cx="10251039" cy="3170099"/>
          </a:xfrm>
          <a:prstGeom prst="rect">
            <a:avLst/>
          </a:prstGeom>
          <a:noFill/>
        </p:spPr>
        <p:txBody>
          <a:bodyPr wrap="square" rtlCol="0">
            <a:spAutoFit/>
          </a:bodyPr>
          <a:lstStyle/>
          <a:p>
            <a:pPr marL="0" indent="0">
              <a:buNone/>
            </a:pPr>
            <a:r>
              <a:rPr lang="en-US" sz="2000" dirty="0">
                <a:solidFill>
                  <a:schemeClr val="bg1"/>
                </a:solidFill>
                <a:latin typeface="Times New Roman" panose="02020603050405020304" pitchFamily="18" charset="0"/>
                <a:cs typeface="Times New Roman" panose="02020603050405020304" pitchFamily="18" charset="0"/>
              </a:rPr>
              <a:t>Redemption Period</a:t>
            </a:r>
          </a:p>
          <a:p>
            <a:pPr marL="0" indent="0">
              <a:buNone/>
            </a:pPr>
            <a:r>
              <a:rPr lang="en-US" sz="2000" dirty="0">
                <a:solidFill>
                  <a:schemeClr val="bg1"/>
                </a:solidFill>
                <a:latin typeface="Times New Roman" panose="02020603050405020304" pitchFamily="18" charset="0"/>
                <a:cs typeface="Times New Roman" panose="02020603050405020304" pitchFamily="18" charset="0"/>
              </a:rPr>
              <a:t>No more than 19 business days nor less than 15 business days after a Public Auction is conducted, the Lawful Holder may Redeem the Public Auction Certificate of Purchase by paying to the Treasurer, no later than 12 NOON on the last day of the Redemption Period (noon the 19th business day after Public Auction), in a form specified by the Treasurer, the amount for which the "property" was sold at Public Auction with interest from the date of Public Auction together with any applicable fees or costs.  </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Interest on the amount for which the "property" was sold, is charged at the default rate specified in the underlying Tax Lien. </a:t>
            </a:r>
          </a:p>
        </p:txBody>
      </p:sp>
    </p:spTree>
    <p:extLst>
      <p:ext uri="{BB962C8B-B14F-4D97-AF65-F5344CB8AC3E}">
        <p14:creationId xmlns:p14="http://schemas.microsoft.com/office/powerpoint/2010/main" val="1136038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A8654E-B548-C0FC-8644-E8E0B4ADABC2}"/>
              </a:ext>
            </a:extLst>
          </p:cNvPr>
          <p:cNvSpPr>
            <a:spLocks noGrp="1"/>
          </p:cNvSpPr>
          <p:nvPr>
            <p:ph type="title"/>
          </p:nvPr>
        </p:nvSpPr>
        <p:spPr/>
        <p:txBody>
          <a:bodyPr/>
          <a:lstStyle/>
          <a:p>
            <a:pPr algn="ctr"/>
            <a:r>
              <a:rPr lang="en-US" sz="2000" dirty="0">
                <a:latin typeface="Times New Roman" panose="02020603050405020304" pitchFamily="18" charset="0"/>
                <a:cs typeface="Times New Roman" panose="02020603050405020304" pitchFamily="18" charset="0"/>
              </a:rPr>
              <a:t>Certificate of Redemption</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39-11.5-111</a:t>
            </a:r>
          </a:p>
        </p:txBody>
      </p:sp>
      <p:sp>
        <p:nvSpPr>
          <p:cNvPr id="3" name="Slide Number Placeholder 2">
            <a:extLst>
              <a:ext uri="{FF2B5EF4-FFF2-40B4-BE49-F238E27FC236}">
                <a16:creationId xmlns:a16="http://schemas.microsoft.com/office/drawing/2014/main" id="{9B15EA7D-4326-F1A4-AE97-5FFD1EF54AD4}"/>
              </a:ext>
            </a:extLst>
          </p:cNvPr>
          <p:cNvSpPr>
            <a:spLocks noGrp="1"/>
          </p:cNvSpPr>
          <p:nvPr>
            <p:ph type="sldNum" sz="quarter" idx="12"/>
          </p:nvPr>
        </p:nvSpPr>
        <p:spPr/>
        <p:txBody>
          <a:bodyPr/>
          <a:lstStyle/>
          <a:p>
            <a:fld id="{294A09A9-5501-47C1-A89A-A340965A2BE2}" type="slidenum">
              <a:rPr lang="en-US" smtClean="0"/>
              <a:t>27</a:t>
            </a:fld>
            <a:endParaRPr lang="en-US" dirty="0"/>
          </a:p>
        </p:txBody>
      </p:sp>
      <p:sp>
        <p:nvSpPr>
          <p:cNvPr id="5" name="TextBox 4">
            <a:extLst>
              <a:ext uri="{FF2B5EF4-FFF2-40B4-BE49-F238E27FC236}">
                <a16:creationId xmlns:a16="http://schemas.microsoft.com/office/drawing/2014/main" id="{717C5D4F-1509-1FFE-C722-C26739331829}"/>
              </a:ext>
            </a:extLst>
          </p:cNvPr>
          <p:cNvSpPr txBox="1"/>
          <p:nvPr/>
        </p:nvSpPr>
        <p:spPr>
          <a:xfrm>
            <a:off x="1090569" y="1901952"/>
            <a:ext cx="10251039" cy="1877437"/>
          </a:xfrm>
          <a:prstGeom prst="rect">
            <a:avLst/>
          </a:prstGeom>
          <a:noFill/>
        </p:spPr>
        <p:txBody>
          <a:bodyPr wrap="square" rtlCol="0">
            <a:spAutoFit/>
          </a:bodyPr>
          <a:lstStyle/>
          <a:p>
            <a:pPr algn="l"/>
            <a:r>
              <a:rPr lang="en-US" sz="2400" b="0" i="0" u="none" strike="noStrike" baseline="0" dirty="0">
                <a:solidFill>
                  <a:schemeClr val="bg1"/>
                </a:solidFill>
                <a:latin typeface="Times New Roman" panose="02020603050405020304" pitchFamily="18" charset="0"/>
              </a:rPr>
              <a:t>(5) Certificate of redemption. </a:t>
            </a:r>
          </a:p>
          <a:p>
            <a:pPr algn="l"/>
            <a:endParaRPr lang="en-US" sz="2000" b="0" i="0" u="none" strike="noStrike" baseline="0" dirty="0">
              <a:solidFill>
                <a:schemeClr val="bg1"/>
              </a:solidFill>
              <a:latin typeface="Times New Roman" panose="02020603050405020304" pitchFamily="18" charset="0"/>
            </a:endParaRPr>
          </a:p>
          <a:p>
            <a:pPr marL="0" marR="0">
              <a:spcBef>
                <a:spcPts val="0"/>
              </a:spcBef>
              <a:spcAft>
                <a:spcPts val="0"/>
              </a:spcAft>
            </a:pPr>
            <a:r>
              <a:rPr lang="en-US"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U</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pon receipt of the redemption payment pursuant to subsection (4) of this section, the treasurer shall execute and record a Certificate of Redemption pursuant to section 39-11.5-112.</a:t>
            </a:r>
          </a:p>
        </p:txBody>
      </p:sp>
    </p:spTree>
    <p:extLst>
      <p:ext uri="{BB962C8B-B14F-4D97-AF65-F5344CB8AC3E}">
        <p14:creationId xmlns:p14="http://schemas.microsoft.com/office/powerpoint/2010/main" val="3756405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A8654E-B548-C0FC-8644-E8E0B4ADABC2}"/>
              </a:ext>
            </a:extLst>
          </p:cNvPr>
          <p:cNvSpPr>
            <a:spLocks noGrp="1"/>
          </p:cNvSpPr>
          <p:nvPr>
            <p:ph type="title"/>
          </p:nvPr>
        </p:nvSpPr>
        <p:spPr/>
        <p:txBody>
          <a:bodyPr/>
          <a:lstStyle/>
          <a:p>
            <a:pPr algn="ctr"/>
            <a:r>
              <a:rPr lang="en-US" sz="2000" dirty="0">
                <a:latin typeface="Times New Roman" panose="02020603050405020304" pitchFamily="18" charset="0"/>
                <a:cs typeface="Times New Roman" panose="02020603050405020304" pitchFamily="18" charset="0"/>
              </a:rPr>
              <a:t>Redemption of the COOP by the Lawful Holder Continued</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39-11.5-111(9)</a:t>
            </a:r>
          </a:p>
        </p:txBody>
      </p:sp>
      <p:sp>
        <p:nvSpPr>
          <p:cNvPr id="3" name="Slide Number Placeholder 2">
            <a:extLst>
              <a:ext uri="{FF2B5EF4-FFF2-40B4-BE49-F238E27FC236}">
                <a16:creationId xmlns:a16="http://schemas.microsoft.com/office/drawing/2014/main" id="{9B15EA7D-4326-F1A4-AE97-5FFD1EF54AD4}"/>
              </a:ext>
            </a:extLst>
          </p:cNvPr>
          <p:cNvSpPr>
            <a:spLocks noGrp="1"/>
          </p:cNvSpPr>
          <p:nvPr>
            <p:ph type="sldNum" sz="quarter" idx="12"/>
          </p:nvPr>
        </p:nvSpPr>
        <p:spPr/>
        <p:txBody>
          <a:bodyPr/>
          <a:lstStyle/>
          <a:p>
            <a:fld id="{294A09A9-5501-47C1-A89A-A340965A2BE2}" type="slidenum">
              <a:rPr lang="en-US" smtClean="0"/>
              <a:t>28</a:t>
            </a:fld>
            <a:endParaRPr lang="en-US" dirty="0"/>
          </a:p>
        </p:txBody>
      </p:sp>
      <p:sp>
        <p:nvSpPr>
          <p:cNvPr id="5" name="TextBox 4">
            <a:extLst>
              <a:ext uri="{FF2B5EF4-FFF2-40B4-BE49-F238E27FC236}">
                <a16:creationId xmlns:a16="http://schemas.microsoft.com/office/drawing/2014/main" id="{717C5D4F-1509-1FFE-C722-C26739331829}"/>
              </a:ext>
            </a:extLst>
          </p:cNvPr>
          <p:cNvSpPr txBox="1"/>
          <p:nvPr/>
        </p:nvSpPr>
        <p:spPr>
          <a:xfrm>
            <a:off x="1090569" y="1901952"/>
            <a:ext cx="10251039" cy="1938992"/>
          </a:xfrm>
          <a:prstGeom prst="rect">
            <a:avLst/>
          </a:prstGeom>
          <a:noFill/>
        </p:spPr>
        <p:txBody>
          <a:bodyPr wrap="square" rtlCol="0">
            <a:spAutoFit/>
          </a:bodyPr>
          <a:lstStyle/>
          <a:p>
            <a:pPr marL="0" indent="0">
              <a:buNone/>
            </a:pPr>
            <a:r>
              <a:rPr lang="en-US" sz="2000" dirty="0">
                <a:solidFill>
                  <a:schemeClr val="bg1"/>
                </a:solidFill>
                <a:latin typeface="Times New Roman" panose="02020603050405020304" pitchFamily="18" charset="0"/>
                <a:cs typeface="Times New Roman" panose="02020603050405020304" pitchFamily="18" charset="0"/>
              </a:rPr>
              <a:t>Misstatement of redemption amount – If an aggrieved person contests the amount set forth in the statement filed by a Lawful Holder pursuant to subsection (1)(c) or by a Purchaser pursuant to subsection (3)(a) and a court determines that the Lawful Holder or Purchaser has made a material misstatement on the statement with respect to the amount due and owing to the Lawful Holder or the Purchaser, the court SHALL, in addition to other relief, award to the aggrieved person the aggrieved person's court costs and reasonable attorney's fees and costs. </a:t>
            </a:r>
          </a:p>
        </p:txBody>
      </p:sp>
    </p:spTree>
    <p:extLst>
      <p:ext uri="{BB962C8B-B14F-4D97-AF65-F5344CB8AC3E}">
        <p14:creationId xmlns:p14="http://schemas.microsoft.com/office/powerpoint/2010/main" val="1882478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030A4-1E88-4C7A-D72E-59CA2B329469}"/>
              </a:ext>
            </a:extLst>
          </p:cNvPr>
          <p:cNvSpPr>
            <a:spLocks noGrp="1"/>
          </p:cNvSpPr>
          <p:nvPr>
            <p:ph type="title"/>
          </p:nvPr>
        </p:nvSpPr>
        <p:spPr/>
        <p:txBody>
          <a:bodyPr/>
          <a:lstStyle/>
          <a:p>
            <a:pPr algn="ctr"/>
            <a:r>
              <a:rPr lang="en-US" sz="2000" i="0" u="none" strike="noStrike" baseline="0" dirty="0">
                <a:latin typeface="Times New Roman" panose="02020603050405020304" pitchFamily="18" charset="0"/>
              </a:rPr>
              <a:t>Payment of overbid amount TO a lienor</a:t>
            </a:r>
            <a:br>
              <a:rPr lang="en-US" sz="2000" i="0" u="none" strike="noStrike" baseline="0" dirty="0">
                <a:latin typeface="Times New Roman" panose="02020603050405020304" pitchFamily="18" charset="0"/>
              </a:rPr>
            </a:br>
            <a:r>
              <a:rPr lang="en-US" sz="2000" i="0" u="none" strike="noStrike" baseline="0" dirty="0">
                <a:latin typeface="Times New Roman" panose="02020603050405020304" pitchFamily="18" charset="0"/>
              </a:rPr>
              <a:t>39-11.5-113(2)&amp;(3)</a:t>
            </a:r>
            <a:endParaRPr lang="en-US" sz="2000" dirty="0"/>
          </a:p>
        </p:txBody>
      </p:sp>
      <p:sp>
        <p:nvSpPr>
          <p:cNvPr id="4" name="Slide Number Placeholder 3">
            <a:extLst>
              <a:ext uri="{FF2B5EF4-FFF2-40B4-BE49-F238E27FC236}">
                <a16:creationId xmlns:a16="http://schemas.microsoft.com/office/drawing/2014/main" id="{DD43E93E-F6E2-F003-8F25-256A242D3CDD}"/>
              </a:ext>
            </a:extLst>
          </p:cNvPr>
          <p:cNvSpPr>
            <a:spLocks noGrp="1"/>
          </p:cNvSpPr>
          <p:nvPr>
            <p:ph type="sldNum" sz="quarter" idx="12"/>
          </p:nvPr>
        </p:nvSpPr>
        <p:spPr/>
        <p:txBody>
          <a:bodyPr/>
          <a:lstStyle/>
          <a:p>
            <a:fld id="{294A09A9-5501-47C1-A89A-A340965A2BE2}" type="slidenum">
              <a:rPr lang="en-US" smtClean="0"/>
              <a:t>29</a:t>
            </a:fld>
            <a:endParaRPr lang="en-US" dirty="0"/>
          </a:p>
        </p:txBody>
      </p:sp>
      <p:sp>
        <p:nvSpPr>
          <p:cNvPr id="5" name="TextBox 4">
            <a:extLst>
              <a:ext uri="{FF2B5EF4-FFF2-40B4-BE49-F238E27FC236}">
                <a16:creationId xmlns:a16="http://schemas.microsoft.com/office/drawing/2014/main" id="{3DACD9F3-DB03-7D9A-9004-874BCA6C76E2}"/>
              </a:ext>
            </a:extLst>
          </p:cNvPr>
          <p:cNvSpPr txBox="1"/>
          <p:nvPr/>
        </p:nvSpPr>
        <p:spPr>
          <a:xfrm>
            <a:off x="973123" y="1803633"/>
            <a:ext cx="10637240" cy="3170099"/>
          </a:xfrm>
          <a:prstGeom prst="rect">
            <a:avLst/>
          </a:prstGeom>
          <a:noFill/>
        </p:spPr>
        <p:txBody>
          <a:bodyPr wrap="square" rtlCol="0">
            <a:spAutoFit/>
          </a:bodyPr>
          <a:lstStyle/>
          <a:p>
            <a:pPr marL="342900" marR="0" lvl="0" indent="-342900">
              <a:spcBef>
                <a:spcPts val="0"/>
              </a:spcBef>
              <a:spcAft>
                <a:spcPts val="0"/>
              </a:spcAft>
              <a:buFont typeface="+mj-lt"/>
              <a:buAutoNum type="arabicParenBoth"/>
              <a:tabLst>
                <a:tab pos="457200" algn="l"/>
              </a:tabLst>
            </a:pP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requirements for payment of overbid amount.  A lienor is entitled to receive payment of a portion of the overbid amount, if the following requirements are met to the satisfaction of the Treasurer:</a:t>
            </a:r>
          </a:p>
          <a:p>
            <a:pPr marL="0" marR="0">
              <a:spcBef>
                <a:spcPts val="0"/>
              </a:spcBef>
              <a:spcAft>
                <a:spcPts val="0"/>
              </a:spcAft>
            </a:pPr>
            <a:endPar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spcBef>
                <a:spcPts val="0"/>
              </a:spcBef>
              <a:spcAft>
                <a:spcPts val="0"/>
              </a:spcAft>
            </a:pP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 the lienor's lien is a lien that is created or recognized by state or federal statute or by judgment of a court of competent jurisdiction;</a:t>
            </a:r>
          </a:p>
          <a:p>
            <a:pPr marL="457200" marR="0">
              <a:spcBef>
                <a:spcPts val="0"/>
              </a:spcBef>
              <a:spcAft>
                <a:spcPts val="0"/>
              </a:spcAft>
            </a:pPr>
            <a:endPar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spcBef>
                <a:spcPts val="0"/>
              </a:spcBef>
              <a:spcAft>
                <a:spcPts val="0"/>
              </a:spcAft>
            </a:pP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 the lien is a junior lien;</a:t>
            </a:r>
          </a:p>
          <a:p>
            <a:pPr marL="457200" marR="0">
              <a:spcBef>
                <a:spcPts val="0"/>
              </a:spcBef>
              <a:spcAft>
                <a:spcPts val="0"/>
              </a:spcAft>
            </a:pPr>
            <a:endPar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spcBef>
                <a:spcPts val="0"/>
              </a:spcBef>
              <a:spcAft>
                <a:spcPts val="0"/>
              </a:spcAft>
            </a:pP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 the lienor's lien was duly recorded in the office of the Clerk and Recorder of the county prior to the Treasurer recording the application for public auction pursuant to section 39-11.5-103. </a:t>
            </a:r>
          </a:p>
        </p:txBody>
      </p:sp>
    </p:spTree>
    <p:extLst>
      <p:ext uri="{BB962C8B-B14F-4D97-AF65-F5344CB8AC3E}">
        <p14:creationId xmlns:p14="http://schemas.microsoft.com/office/powerpoint/2010/main" val="4178162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F0E99-07CC-9576-AFD7-C52151AD0EA3}"/>
              </a:ext>
            </a:extLst>
          </p:cNvPr>
          <p:cNvSpPr>
            <a:spLocks noGrp="1"/>
          </p:cNvSpPr>
          <p:nvPr>
            <p:ph type="title"/>
          </p:nvPr>
        </p:nvSpPr>
        <p:spPr>
          <a:xfrm>
            <a:off x="850392" y="360947"/>
            <a:ext cx="10881360" cy="1541005"/>
          </a:xfrm>
          <a:solidFill>
            <a:schemeClr val="accent3">
              <a:lumMod val="25000"/>
            </a:schemeClr>
          </a:solidFill>
        </p:spPr>
        <p:txBody>
          <a:bodyPr/>
          <a:lstStyle/>
          <a:p>
            <a:pPr algn="ctr"/>
            <a:r>
              <a:rPr lang="en-US" sz="2000" b="1" i="0" u="none" strike="noStrike" dirty="0">
                <a:effectLst/>
                <a:latin typeface="Times New Roman" panose="02020603050405020304" pitchFamily="18" charset="0"/>
                <a:cs typeface="Times New Roman" panose="02020603050405020304" pitchFamily="18" charset="0"/>
              </a:rPr>
              <a:t>Formal Opinion of Philip J. Weiser, </a:t>
            </a:r>
            <a:br>
              <a:rPr lang="en-US" sz="2000" b="1" i="0" u="none" strike="noStrike" dirty="0">
                <a:effectLst/>
                <a:latin typeface="Times New Roman" panose="02020603050405020304" pitchFamily="18" charset="0"/>
                <a:cs typeface="Times New Roman" panose="02020603050405020304" pitchFamily="18" charset="0"/>
              </a:rPr>
            </a:br>
            <a:r>
              <a:rPr lang="en-US" sz="2000" b="1" i="0" u="none" strike="noStrike" dirty="0">
                <a:effectLst/>
                <a:latin typeface="Times New Roman" panose="02020603050405020304" pitchFamily="18" charset="0"/>
                <a:cs typeface="Times New Roman" panose="02020603050405020304" pitchFamily="18" charset="0"/>
              </a:rPr>
              <a:t>Attorney General</a:t>
            </a:r>
            <a:r>
              <a:rPr lang="en-US" sz="2000" b="0" i="0" dirty="0">
                <a:effectLst/>
                <a:latin typeface="Times New Roman" panose="02020603050405020304" pitchFamily="18" charset="0"/>
                <a:cs typeface="Times New Roman" panose="02020603050405020304" pitchFamily="18" charset="0"/>
              </a:rPr>
              <a:t>​</a:t>
            </a:r>
            <a:br>
              <a:rPr lang="en-US" sz="2000" b="0" i="0" dirty="0">
                <a:effectLst/>
                <a:latin typeface="Times New Roman" panose="02020603050405020304" pitchFamily="18" charset="0"/>
                <a:cs typeface="Times New Roman" panose="02020603050405020304" pitchFamily="18" charset="0"/>
              </a:rPr>
            </a:br>
            <a:r>
              <a:rPr lang="en-US" sz="2000" b="1" i="0" u="none" strike="noStrike" dirty="0">
                <a:effectLst/>
                <a:latin typeface="Times New Roman" panose="02020603050405020304" pitchFamily="18" charset="0"/>
                <a:cs typeface="Times New Roman" panose="02020603050405020304" pitchFamily="18" charset="0"/>
              </a:rPr>
              <a:t>July 27, 2023</a:t>
            </a:r>
            <a:endParaRPr lang="en-US" sz="2000" dirty="0"/>
          </a:p>
        </p:txBody>
      </p:sp>
      <p:sp>
        <p:nvSpPr>
          <p:cNvPr id="3" name="Subtitle 2">
            <a:extLst>
              <a:ext uri="{FF2B5EF4-FFF2-40B4-BE49-F238E27FC236}">
                <a16:creationId xmlns:a16="http://schemas.microsoft.com/office/drawing/2014/main" id="{5A82A8B0-333F-633E-3FA7-D38DBFB10971}"/>
              </a:ext>
            </a:extLst>
          </p:cNvPr>
          <p:cNvSpPr>
            <a:spLocks noGrp="1"/>
          </p:cNvSpPr>
          <p:nvPr>
            <p:ph type="subTitle" idx="4294967295"/>
          </p:nvPr>
        </p:nvSpPr>
        <p:spPr>
          <a:xfrm>
            <a:off x="850392" y="1901952"/>
            <a:ext cx="11133060" cy="3054097"/>
          </a:xfrm>
        </p:spPr>
        <p:txBody>
          <a:bodyPr/>
          <a:lstStyle/>
          <a:p>
            <a:pPr marL="0" indent="0" algn="l" rtl="0" fontAlgn="base">
              <a:lnSpc>
                <a:spcPct val="100000"/>
              </a:lnSpc>
              <a:spcBef>
                <a:spcPts val="0"/>
              </a:spcBef>
              <a:buNone/>
            </a:pPr>
            <a:r>
              <a:rPr lang="en-US" sz="2400" b="0" i="0" u="none" strike="noStrike" dirty="0">
                <a:effectLst/>
                <a:latin typeface="Times New Roman" panose="02020603050405020304" pitchFamily="18" charset="0"/>
                <a:cs typeface="Times New Roman" panose="02020603050405020304" pitchFamily="18" charset="0"/>
              </a:rPr>
              <a:t>Question Presented.</a:t>
            </a:r>
            <a:r>
              <a:rPr lang="en-US" sz="2400" b="0" i="0" dirty="0">
                <a:effectLst/>
                <a:latin typeface="Times New Roman" panose="02020603050405020304" pitchFamily="18" charset="0"/>
                <a:cs typeface="Times New Roman" panose="02020603050405020304" pitchFamily="18" charset="0"/>
              </a:rPr>
              <a:t>​</a:t>
            </a:r>
          </a:p>
          <a:p>
            <a:pPr marL="0" indent="0" algn="l" rtl="0" fontAlgn="base">
              <a:lnSpc>
                <a:spcPct val="100000"/>
              </a:lnSpc>
              <a:spcBef>
                <a:spcPts val="0"/>
              </a:spcBef>
              <a:buNone/>
            </a:pPr>
            <a:r>
              <a:rPr lang="en-US" sz="2400" b="0" i="0" u="none" strike="noStrike" dirty="0">
                <a:effectLst/>
                <a:latin typeface="Times New Roman" panose="02020603050405020304" pitchFamily="18" charset="0"/>
                <a:cs typeface="Times New Roman" panose="02020603050405020304" pitchFamily="18" charset="0"/>
              </a:rPr>
              <a:t>Are Colorado laws governing the process to recover unpaid property taxes on real property unconstitutional, in part or in full, following the recently decided U.S. Supreme Court decision, </a:t>
            </a:r>
            <a:r>
              <a:rPr lang="en-US" sz="2400" b="0" i="1" u="none" strike="noStrike" dirty="0">
                <a:effectLst/>
                <a:latin typeface="Times New Roman" panose="02020603050405020304" pitchFamily="18" charset="0"/>
                <a:cs typeface="Times New Roman" panose="02020603050405020304" pitchFamily="18" charset="0"/>
              </a:rPr>
              <a:t>Tyler v. Hennepin County</a:t>
            </a:r>
            <a:r>
              <a:rPr lang="en-US" sz="2400" b="0" i="0" u="none" strike="noStrike" dirty="0">
                <a:effectLst/>
                <a:latin typeface="Times New Roman" panose="02020603050405020304" pitchFamily="18" charset="0"/>
                <a:cs typeface="Times New Roman" panose="02020603050405020304" pitchFamily="18" charset="0"/>
              </a:rPr>
              <a:t>, 143 S. Ct. 1369 (2023). </a:t>
            </a:r>
            <a:r>
              <a:rPr lang="en-US" sz="2400" b="0" i="0" dirty="0">
                <a:effectLst/>
                <a:latin typeface="Times New Roman" panose="02020603050405020304" pitchFamily="18" charset="0"/>
                <a:cs typeface="Times New Roman" panose="02020603050405020304" pitchFamily="18" charset="0"/>
              </a:rPr>
              <a:t>​</a:t>
            </a:r>
          </a:p>
          <a:p>
            <a:pPr marL="0" indent="0">
              <a:buNone/>
            </a:pPr>
            <a:endParaRPr lang="en-US" dirty="0"/>
          </a:p>
        </p:txBody>
      </p:sp>
    </p:spTree>
    <p:extLst>
      <p:ext uri="{BB962C8B-B14F-4D97-AF65-F5344CB8AC3E}">
        <p14:creationId xmlns:p14="http://schemas.microsoft.com/office/powerpoint/2010/main" val="33807598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030A4-1E88-4C7A-D72E-59CA2B329469}"/>
              </a:ext>
            </a:extLst>
          </p:cNvPr>
          <p:cNvSpPr>
            <a:spLocks noGrp="1"/>
          </p:cNvSpPr>
          <p:nvPr>
            <p:ph type="title"/>
          </p:nvPr>
        </p:nvSpPr>
        <p:spPr/>
        <p:txBody>
          <a:bodyPr/>
          <a:lstStyle/>
          <a:p>
            <a:pPr algn="ctr"/>
            <a:r>
              <a:rPr lang="en-US" sz="2000" i="0" u="none" strike="noStrike" baseline="0" dirty="0">
                <a:latin typeface="Times New Roman" panose="02020603050405020304" pitchFamily="18" charset="0"/>
              </a:rPr>
              <a:t>Payment of overbid amount by a lienor</a:t>
            </a:r>
            <a:br>
              <a:rPr lang="en-US" sz="2000" i="0" u="none" strike="noStrike" baseline="0" dirty="0">
                <a:latin typeface="Times New Roman" panose="02020603050405020304" pitchFamily="18" charset="0"/>
              </a:rPr>
            </a:br>
            <a:r>
              <a:rPr lang="en-US" sz="2000" i="0" u="none" strike="noStrike" baseline="0" dirty="0">
                <a:latin typeface="Times New Roman" panose="02020603050405020304" pitchFamily="18" charset="0"/>
              </a:rPr>
              <a:t>39-11.5-113</a:t>
            </a:r>
            <a:endParaRPr lang="en-US" sz="2000" dirty="0"/>
          </a:p>
        </p:txBody>
      </p:sp>
      <p:sp>
        <p:nvSpPr>
          <p:cNvPr id="4" name="Slide Number Placeholder 3">
            <a:extLst>
              <a:ext uri="{FF2B5EF4-FFF2-40B4-BE49-F238E27FC236}">
                <a16:creationId xmlns:a16="http://schemas.microsoft.com/office/drawing/2014/main" id="{DD43E93E-F6E2-F003-8F25-256A242D3CDD}"/>
              </a:ext>
            </a:extLst>
          </p:cNvPr>
          <p:cNvSpPr>
            <a:spLocks noGrp="1"/>
          </p:cNvSpPr>
          <p:nvPr>
            <p:ph type="sldNum" sz="quarter" idx="12"/>
          </p:nvPr>
        </p:nvSpPr>
        <p:spPr/>
        <p:txBody>
          <a:bodyPr/>
          <a:lstStyle/>
          <a:p>
            <a:fld id="{294A09A9-5501-47C1-A89A-A340965A2BE2}" type="slidenum">
              <a:rPr lang="en-US" smtClean="0"/>
              <a:t>30</a:t>
            </a:fld>
            <a:endParaRPr lang="en-US" dirty="0"/>
          </a:p>
        </p:txBody>
      </p:sp>
      <p:sp>
        <p:nvSpPr>
          <p:cNvPr id="5" name="TextBox 4">
            <a:extLst>
              <a:ext uri="{FF2B5EF4-FFF2-40B4-BE49-F238E27FC236}">
                <a16:creationId xmlns:a16="http://schemas.microsoft.com/office/drawing/2014/main" id="{3DACD9F3-DB03-7D9A-9004-874BCA6C76E2}"/>
              </a:ext>
            </a:extLst>
          </p:cNvPr>
          <p:cNvSpPr txBox="1"/>
          <p:nvPr/>
        </p:nvSpPr>
        <p:spPr>
          <a:xfrm>
            <a:off x="973123" y="1803633"/>
            <a:ext cx="10612073" cy="3785652"/>
          </a:xfrm>
          <a:prstGeom prst="rect">
            <a:avLst/>
          </a:prstGeom>
          <a:noFill/>
        </p:spPr>
        <p:txBody>
          <a:bodyPr wrap="square" rtlCol="0">
            <a:spAutoFit/>
          </a:bodyPr>
          <a:lstStyle/>
          <a:p>
            <a:pPr marL="457200" marR="0">
              <a:spcBef>
                <a:spcPts val="0"/>
              </a:spcBef>
              <a:spcAft>
                <a:spcPts val="0"/>
              </a:spcAft>
            </a:pP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 the lienor has, within eight business days after the public auction, filed a notice with the Treasurer of the lienor's intent to receive payment of a portion of the overbid amount.</a:t>
            </a:r>
          </a:p>
          <a:p>
            <a:pPr marL="457200" marR="0">
              <a:spcBef>
                <a:spcPts val="0"/>
              </a:spcBef>
              <a:spcAft>
                <a:spcPts val="0"/>
              </a:spcAft>
            </a:pPr>
            <a:endPar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spcBef>
                <a:spcPts val="0"/>
              </a:spcBef>
              <a:spcAft>
                <a:spcPts val="0"/>
              </a:spcAft>
            </a:pP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 the lienor has attached to the notice of intent to receive payment of a portion of the overbid the original instrument and any assignment of the lien to the person attempting to receive payment of a portion of the overbid amount, or certified copies thereof, or in the case of a</a:t>
            </a:r>
          </a:p>
          <a:p>
            <a:pPr marL="457200" marR="0">
              <a:spcBef>
                <a:spcPts val="0"/>
              </a:spcBef>
              <a:spcAft>
                <a:spcPts val="0"/>
              </a:spcAft>
            </a:pP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qualified holder as defined in section 38-38-100.3 (20), a copy of the instrument evidencing the lien and any assignment of the lien to the person attempting to receive payment of a portion of the overbid amount.</a:t>
            </a:r>
          </a:p>
          <a:p>
            <a:pPr marL="457200" marR="0">
              <a:spcBef>
                <a:spcPts val="0"/>
              </a:spcBef>
              <a:spcAft>
                <a:spcPts val="0"/>
              </a:spcAft>
            </a:pPr>
            <a:endParaRPr lang="en-US"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457200"/>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If the original instrument is delivered to the Treasurer, the Treasurer shall return the original instrument to the lienor and retain a copy.</a:t>
            </a:r>
          </a:p>
        </p:txBody>
      </p:sp>
    </p:spTree>
    <p:extLst>
      <p:ext uri="{BB962C8B-B14F-4D97-AF65-F5344CB8AC3E}">
        <p14:creationId xmlns:p14="http://schemas.microsoft.com/office/powerpoint/2010/main" val="12868334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2C2A-DC8E-22F8-3B4A-A40E8D1240BF}"/>
              </a:ext>
            </a:extLst>
          </p:cNvPr>
          <p:cNvSpPr>
            <a:spLocks noGrp="1"/>
          </p:cNvSpPr>
          <p:nvPr>
            <p:ph type="title"/>
          </p:nvPr>
        </p:nvSpPr>
        <p:spPr>
          <a:xfrm>
            <a:off x="850392" y="722376"/>
            <a:ext cx="10881360" cy="1068324"/>
          </a:xfrm>
        </p:spPr>
        <p:txBody>
          <a:bodyPr/>
          <a:lstStyle/>
          <a:p>
            <a:pPr algn="ctr"/>
            <a:r>
              <a:rPr lang="en-US" sz="2000" dirty="0">
                <a:latin typeface="Times New Roman" panose="02020603050405020304" pitchFamily="18" charset="0"/>
                <a:cs typeface="Times New Roman" panose="02020603050405020304" pitchFamily="18" charset="0"/>
              </a:rPr>
              <a:t>Treatment of an Overbid Continued</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39-11.5-109(3)(a)(b)&amp;(c)</a:t>
            </a:r>
          </a:p>
        </p:txBody>
      </p:sp>
      <p:sp>
        <p:nvSpPr>
          <p:cNvPr id="4" name="Slide Number Placeholder 3">
            <a:extLst>
              <a:ext uri="{FF2B5EF4-FFF2-40B4-BE49-F238E27FC236}">
                <a16:creationId xmlns:a16="http://schemas.microsoft.com/office/drawing/2014/main" id="{CE17A49B-ECF0-5342-5B66-12BB93E5C5E7}"/>
              </a:ext>
            </a:extLst>
          </p:cNvPr>
          <p:cNvSpPr>
            <a:spLocks noGrp="1"/>
          </p:cNvSpPr>
          <p:nvPr>
            <p:ph type="sldNum" sz="quarter" idx="12"/>
          </p:nvPr>
        </p:nvSpPr>
        <p:spPr/>
        <p:txBody>
          <a:bodyPr/>
          <a:lstStyle/>
          <a:p>
            <a:fld id="{294A09A9-5501-47C1-A89A-A340965A2BE2}" type="slidenum">
              <a:rPr lang="en-US" smtClean="0"/>
              <a:t>31</a:t>
            </a:fld>
            <a:endParaRPr lang="en-US" dirty="0"/>
          </a:p>
        </p:txBody>
      </p:sp>
      <p:sp>
        <p:nvSpPr>
          <p:cNvPr id="5" name="TextBox 4">
            <a:extLst>
              <a:ext uri="{FF2B5EF4-FFF2-40B4-BE49-F238E27FC236}">
                <a16:creationId xmlns:a16="http://schemas.microsoft.com/office/drawing/2014/main" id="{ECD64653-7607-2516-5FCD-A0453ADE3C82}"/>
              </a:ext>
            </a:extLst>
          </p:cNvPr>
          <p:cNvSpPr txBox="1"/>
          <p:nvPr/>
        </p:nvSpPr>
        <p:spPr>
          <a:xfrm>
            <a:off x="1247776" y="1790700"/>
            <a:ext cx="9925050" cy="2862322"/>
          </a:xfrm>
          <a:prstGeom prst="rect">
            <a:avLst/>
          </a:prstGeom>
          <a:noFill/>
        </p:spPr>
        <p:txBody>
          <a:bodyPr wrap="square" rtlCol="0">
            <a:spAutoFit/>
          </a:bodyPr>
          <a:lstStyle/>
          <a:p>
            <a:pPr marL="0" indent="0">
              <a:buNone/>
            </a:pPr>
            <a:r>
              <a:rPr lang="en-US" sz="2000" dirty="0">
                <a:solidFill>
                  <a:schemeClr val="bg1"/>
                </a:solidFill>
                <a:latin typeface="Times New Roman" panose="02020603050405020304" pitchFamily="18" charset="0"/>
                <a:cs typeface="Times New Roman" panose="02020603050405020304" pitchFamily="18" charset="0"/>
              </a:rPr>
              <a:t>Treasurer SHALL hold any unclaimed remaining overbid from the Public Auction in Escrow for 6 months from the date of the Public Auction.  Treasurer is answerable for these funds without interest at any time within 6 months after the Public Auction to any person legally entitled to the funds. </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Unclaimed remaining overbids that are not claimed within 6 months from the Public Auction are unclaimed property for purposes of RUUPA and the Treasurer SHALL transfer these unclaimed remaining overbids to the State Administrator or to the General Fund of the County.</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18315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1BC87-368B-B5EC-F999-3BC5C9C0CE23}"/>
              </a:ext>
            </a:extLst>
          </p:cNvPr>
          <p:cNvSpPr>
            <a:spLocks noGrp="1"/>
          </p:cNvSpPr>
          <p:nvPr>
            <p:ph type="title"/>
          </p:nvPr>
        </p:nvSpPr>
        <p:spPr/>
        <p:txBody>
          <a:bodyPr/>
          <a:lstStyle/>
          <a:p>
            <a:pPr algn="ctr"/>
            <a:r>
              <a:rPr lang="en-US" sz="2000" dirty="0">
                <a:latin typeface="Times New Roman" panose="02020603050405020304" pitchFamily="18" charset="0"/>
                <a:cs typeface="Times New Roman" panose="02020603050405020304" pitchFamily="18" charset="0"/>
              </a:rPr>
              <a:t>Presentation of Certificate of Option for Treasurer's Deed for Deed</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39-11.5-116(1)&amp;(2)</a:t>
            </a:r>
          </a:p>
        </p:txBody>
      </p:sp>
      <p:sp>
        <p:nvSpPr>
          <p:cNvPr id="4" name="Slide Number Placeholder 3">
            <a:extLst>
              <a:ext uri="{FF2B5EF4-FFF2-40B4-BE49-F238E27FC236}">
                <a16:creationId xmlns:a16="http://schemas.microsoft.com/office/drawing/2014/main" id="{7E84EC5A-2E68-3D24-AF56-80F706E8DE12}"/>
              </a:ext>
            </a:extLst>
          </p:cNvPr>
          <p:cNvSpPr>
            <a:spLocks noGrp="1"/>
          </p:cNvSpPr>
          <p:nvPr>
            <p:ph type="sldNum" sz="quarter" idx="12"/>
          </p:nvPr>
        </p:nvSpPr>
        <p:spPr/>
        <p:txBody>
          <a:bodyPr/>
          <a:lstStyle/>
          <a:p>
            <a:fld id="{294A09A9-5501-47C1-A89A-A340965A2BE2}" type="slidenum">
              <a:rPr lang="en-US" smtClean="0"/>
              <a:t>32</a:t>
            </a:fld>
            <a:endParaRPr lang="en-US" dirty="0"/>
          </a:p>
        </p:txBody>
      </p:sp>
      <p:sp>
        <p:nvSpPr>
          <p:cNvPr id="5" name="TextBox 4">
            <a:extLst>
              <a:ext uri="{FF2B5EF4-FFF2-40B4-BE49-F238E27FC236}">
                <a16:creationId xmlns:a16="http://schemas.microsoft.com/office/drawing/2014/main" id="{BDA48C8F-F463-FA2D-B0D9-1C2BC341D047}"/>
              </a:ext>
            </a:extLst>
          </p:cNvPr>
          <p:cNvSpPr txBox="1"/>
          <p:nvPr/>
        </p:nvSpPr>
        <p:spPr>
          <a:xfrm>
            <a:off x="990600" y="1828800"/>
            <a:ext cx="10591800" cy="2554545"/>
          </a:xfrm>
          <a:prstGeom prst="rect">
            <a:avLst/>
          </a:prstGeom>
          <a:noFill/>
        </p:spPr>
        <p:txBody>
          <a:bodyPr wrap="square" rtlCol="0">
            <a:spAutoFit/>
          </a:bodyPr>
          <a:lstStyle/>
          <a:p>
            <a:pPr marL="457200" indent="-457200">
              <a:buAutoNum type="arabicParenBoth"/>
            </a:pPr>
            <a:r>
              <a:rPr lang="en-US" sz="2000" dirty="0">
                <a:solidFill>
                  <a:schemeClr val="bg1"/>
                </a:solidFill>
                <a:latin typeface="Times New Roman" panose="02020603050405020304" pitchFamily="18" charset="0"/>
                <a:cs typeface="Times New Roman" panose="02020603050405020304" pitchFamily="18" charset="0"/>
              </a:rPr>
              <a:t>The Treasurer SHALL make out and deliver a Treasurer’s Deed for each, lot, parcel, interest, or improvement for which a Certificate of Option for Treasurer's Deed was sold, and which remains unredeemed 10 – 15 business days after the end of all redemption periods or upon demand of the Purchaser or Lawful Holder of a Certificate of Option of Purchase for Treasurer's Deed issued pursuant to section 39-11.5-115</a:t>
            </a:r>
          </a:p>
          <a:p>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(2) The Treasurer is entitled to a fee in an amount equal to 38-37-104(1)(b)(IV) "PT Confirmation Deed fee or $60.00" for each Deed.</a:t>
            </a:r>
          </a:p>
        </p:txBody>
      </p:sp>
    </p:spTree>
    <p:extLst>
      <p:ext uri="{BB962C8B-B14F-4D97-AF65-F5344CB8AC3E}">
        <p14:creationId xmlns:p14="http://schemas.microsoft.com/office/powerpoint/2010/main" val="3491661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31F45-21FD-7286-7B5C-957849A1EBC0}"/>
              </a:ext>
            </a:extLst>
          </p:cNvPr>
          <p:cNvSpPr>
            <a:spLocks noGrp="1"/>
          </p:cNvSpPr>
          <p:nvPr>
            <p:ph type="title"/>
          </p:nvPr>
        </p:nvSpPr>
        <p:spPr>
          <a:xfrm>
            <a:off x="850392" y="722376"/>
            <a:ext cx="10881360" cy="1058799"/>
          </a:xfrm>
        </p:spPr>
        <p:txBody>
          <a:bodyPr/>
          <a:lstStyle/>
          <a:p>
            <a:pPr algn="ctr"/>
            <a:r>
              <a:rPr lang="en-US" sz="2000" baseline="0" dirty="0">
                <a:latin typeface="Times New Roman" panose="02020603050405020304" pitchFamily="18" charset="0"/>
                <a:cs typeface="Times New Roman" panose="02020603050405020304" pitchFamily="18" charset="0"/>
              </a:rPr>
              <a:t>Withdrawal Request by Lawful Holder</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39-11.6(3)(a)</a:t>
            </a:r>
          </a:p>
        </p:txBody>
      </p:sp>
      <p:sp>
        <p:nvSpPr>
          <p:cNvPr id="4" name="Slide Number Placeholder 3">
            <a:extLst>
              <a:ext uri="{FF2B5EF4-FFF2-40B4-BE49-F238E27FC236}">
                <a16:creationId xmlns:a16="http://schemas.microsoft.com/office/drawing/2014/main" id="{18183741-8E27-AAD9-C7A9-E531076EC3B3}"/>
              </a:ext>
            </a:extLst>
          </p:cNvPr>
          <p:cNvSpPr>
            <a:spLocks noGrp="1"/>
          </p:cNvSpPr>
          <p:nvPr>
            <p:ph type="sldNum" sz="quarter" idx="12"/>
          </p:nvPr>
        </p:nvSpPr>
        <p:spPr/>
        <p:txBody>
          <a:bodyPr/>
          <a:lstStyle/>
          <a:p>
            <a:fld id="{294A09A9-5501-47C1-A89A-A340965A2BE2}" type="slidenum">
              <a:rPr lang="en-US" smtClean="0"/>
              <a:t>33</a:t>
            </a:fld>
            <a:endParaRPr lang="en-US" dirty="0"/>
          </a:p>
        </p:txBody>
      </p:sp>
      <p:sp>
        <p:nvSpPr>
          <p:cNvPr id="5" name="TextBox 4">
            <a:extLst>
              <a:ext uri="{FF2B5EF4-FFF2-40B4-BE49-F238E27FC236}">
                <a16:creationId xmlns:a16="http://schemas.microsoft.com/office/drawing/2014/main" id="{93A203FC-7064-4633-F181-D6193015F1B3}"/>
              </a:ext>
            </a:extLst>
          </p:cNvPr>
          <p:cNvSpPr txBox="1"/>
          <p:nvPr/>
        </p:nvSpPr>
        <p:spPr>
          <a:xfrm>
            <a:off x="1219200" y="1933575"/>
            <a:ext cx="10106025" cy="2677656"/>
          </a:xfrm>
          <a:prstGeom prst="rect">
            <a:avLst/>
          </a:prstGeom>
          <a:noFill/>
        </p:spPr>
        <p:txBody>
          <a:bodyPr wrap="square" rtlCol="0">
            <a:spAutoFit/>
          </a:bodyPr>
          <a:lstStyle/>
          <a:p>
            <a:pPr>
              <a:lnSpc>
                <a:spcPct val="90000"/>
              </a:lnSpc>
              <a:spcBef>
                <a:spcPts val="1800"/>
              </a:spcBef>
            </a:pPr>
            <a:r>
              <a:rPr lang="en-US" sz="2000" dirty="0">
                <a:solidFill>
                  <a:schemeClr val="bg1"/>
                </a:solidFill>
                <a:latin typeface="Times New Roman" panose="02020603050405020304" pitchFamily="18" charset="0"/>
                <a:cs typeface="Times New Roman" panose="02020603050405020304" pitchFamily="18" charset="0"/>
              </a:rPr>
              <a:t>If the lawful holder files a written withdrawal of the Application for Treasurer's Deed</a:t>
            </a:r>
          </a:p>
          <a:p>
            <a:pPr marL="457200" indent="-457200">
              <a:lnSpc>
                <a:spcPct val="90000"/>
              </a:lnSpc>
              <a:spcBef>
                <a:spcPts val="1800"/>
              </a:spcBef>
              <a:buAutoNum type="alphaLcParenR"/>
            </a:pPr>
            <a:r>
              <a:rPr lang="en-US" sz="2000" dirty="0">
                <a:solidFill>
                  <a:schemeClr val="bg1"/>
                </a:solidFill>
                <a:latin typeface="Times New Roman" panose="02020603050405020304" pitchFamily="18" charset="0"/>
                <a:cs typeface="Times New Roman" panose="02020603050405020304" pitchFamily="18" charset="0"/>
              </a:rPr>
              <a:t>The Public Auction is terminated,</a:t>
            </a:r>
          </a:p>
          <a:p>
            <a:pPr marL="457200" indent="-457200">
              <a:lnSpc>
                <a:spcPct val="90000"/>
              </a:lnSpc>
              <a:spcBef>
                <a:spcPts val="1800"/>
              </a:spcBef>
              <a:buAutoNum type="alphaLcParenR"/>
            </a:pPr>
            <a:r>
              <a:rPr lang="en-US" sz="2000" dirty="0">
                <a:solidFill>
                  <a:schemeClr val="bg1"/>
                </a:solidFill>
                <a:latin typeface="Times New Roman" panose="02020603050405020304" pitchFamily="18" charset="0"/>
                <a:cs typeface="Times New Roman" panose="02020603050405020304" pitchFamily="18" charset="0"/>
              </a:rPr>
              <a:t>Treasurer SHALL record the withdrawal of Application for Treasurer’s Deed, and</a:t>
            </a:r>
          </a:p>
          <a:p>
            <a:pPr marL="457200" indent="-457200">
              <a:lnSpc>
                <a:spcPct val="90000"/>
              </a:lnSpc>
              <a:spcBef>
                <a:spcPts val="1800"/>
              </a:spcBef>
              <a:buAutoNum type="alphaLcParenR"/>
            </a:pPr>
            <a:r>
              <a:rPr lang="en-US" sz="2000" dirty="0">
                <a:solidFill>
                  <a:schemeClr val="bg1"/>
                </a:solidFill>
                <a:latin typeface="Times New Roman" panose="02020603050405020304" pitchFamily="18" charset="0"/>
                <a:cs typeface="Times New Roman" panose="02020603050405020304" pitchFamily="18" charset="0"/>
              </a:rPr>
              <a:t>Collect </a:t>
            </a:r>
            <a:r>
              <a:rPr lang="en-US" sz="2000" i="1" dirty="0">
                <a:solidFill>
                  <a:schemeClr val="bg1"/>
                </a:solidFill>
                <a:latin typeface="Times New Roman" panose="02020603050405020304" pitchFamily="18" charset="0"/>
                <a:cs typeface="Times New Roman" panose="02020603050405020304" pitchFamily="18" charset="0"/>
              </a:rPr>
              <a:t>all</a:t>
            </a:r>
            <a:r>
              <a:rPr lang="en-US" sz="2000" dirty="0">
                <a:solidFill>
                  <a:schemeClr val="bg1"/>
                </a:solidFill>
                <a:latin typeface="Times New Roman" panose="02020603050405020304" pitchFamily="18" charset="0"/>
                <a:cs typeface="Times New Roman" panose="02020603050405020304" pitchFamily="18" charset="0"/>
              </a:rPr>
              <a:t> fees and costs owed and incurred, including withdrawal fee. </a:t>
            </a:r>
          </a:p>
          <a:p>
            <a:pPr>
              <a:lnSpc>
                <a:spcPct val="90000"/>
              </a:lnSpc>
              <a:spcBef>
                <a:spcPts val="1800"/>
              </a:spcBef>
            </a:pPr>
            <a:r>
              <a:rPr lang="en-US" sz="2000" dirty="0">
                <a:solidFill>
                  <a:schemeClr val="bg1"/>
                </a:solidFill>
                <a:latin typeface="Times New Roman" panose="02020603050405020304" pitchFamily="18" charset="0"/>
                <a:cs typeface="Times New Roman" panose="02020603050405020304" pitchFamily="18" charset="0"/>
              </a:rPr>
              <a:t>Treasurer </a:t>
            </a:r>
            <a:r>
              <a:rPr lang="en-US" sz="2000" i="1" dirty="0">
                <a:solidFill>
                  <a:schemeClr val="bg1"/>
                </a:solidFill>
                <a:latin typeface="Times New Roman" panose="02020603050405020304" pitchFamily="18" charset="0"/>
                <a:cs typeface="Times New Roman" panose="02020603050405020304" pitchFamily="18" charset="0"/>
              </a:rPr>
              <a:t>is</a:t>
            </a:r>
            <a:r>
              <a:rPr lang="en-US" sz="2000" dirty="0">
                <a:solidFill>
                  <a:schemeClr val="bg1"/>
                </a:solidFill>
                <a:latin typeface="Times New Roman" panose="02020603050405020304" pitchFamily="18" charset="0"/>
                <a:cs typeface="Times New Roman" panose="02020603050405020304" pitchFamily="18" charset="0"/>
              </a:rPr>
              <a:t> entitled to hold all documentation and withhold services until all amounts due and owing are paid.</a:t>
            </a:r>
          </a:p>
        </p:txBody>
      </p:sp>
    </p:spTree>
    <p:extLst>
      <p:ext uri="{BB962C8B-B14F-4D97-AF65-F5344CB8AC3E}">
        <p14:creationId xmlns:p14="http://schemas.microsoft.com/office/powerpoint/2010/main" val="16601847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C2E18-60A8-9358-D5FF-FFACAB0B1802}"/>
              </a:ext>
            </a:extLst>
          </p:cNvPr>
          <p:cNvSpPr>
            <a:spLocks noGrp="1"/>
          </p:cNvSpPr>
          <p:nvPr>
            <p:ph type="title"/>
          </p:nvPr>
        </p:nvSpPr>
        <p:spPr/>
        <p:txBody>
          <a:bodyPr/>
          <a:lstStyle/>
          <a:p>
            <a:pPr algn="ctr"/>
            <a:r>
              <a:rPr lang="en-US" sz="2000" dirty="0">
                <a:latin typeface="Times New Roman" panose="02020603050405020304" pitchFamily="18" charset="0"/>
                <a:cs typeface="Times New Roman" panose="02020603050405020304" pitchFamily="18" charset="0"/>
              </a:rPr>
              <a:t>Continuance of Public Auction</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39-11.5-106(1)</a:t>
            </a:r>
          </a:p>
        </p:txBody>
      </p:sp>
      <p:sp>
        <p:nvSpPr>
          <p:cNvPr id="4" name="Slide Number Placeholder 3">
            <a:extLst>
              <a:ext uri="{FF2B5EF4-FFF2-40B4-BE49-F238E27FC236}">
                <a16:creationId xmlns:a16="http://schemas.microsoft.com/office/drawing/2014/main" id="{25A6B5DA-6A1F-A3A8-0503-27D43E5AB50F}"/>
              </a:ext>
            </a:extLst>
          </p:cNvPr>
          <p:cNvSpPr>
            <a:spLocks noGrp="1"/>
          </p:cNvSpPr>
          <p:nvPr>
            <p:ph type="sldNum" sz="quarter" idx="12"/>
          </p:nvPr>
        </p:nvSpPr>
        <p:spPr/>
        <p:txBody>
          <a:bodyPr/>
          <a:lstStyle/>
          <a:p>
            <a:fld id="{294A09A9-5501-47C1-A89A-A340965A2BE2}" type="slidenum">
              <a:rPr lang="en-US" smtClean="0"/>
              <a:t>34</a:t>
            </a:fld>
            <a:endParaRPr lang="en-US" dirty="0"/>
          </a:p>
        </p:txBody>
      </p:sp>
      <p:sp>
        <p:nvSpPr>
          <p:cNvPr id="5" name="TextBox 4">
            <a:extLst>
              <a:ext uri="{FF2B5EF4-FFF2-40B4-BE49-F238E27FC236}">
                <a16:creationId xmlns:a16="http://schemas.microsoft.com/office/drawing/2014/main" id="{569C567C-B59A-B84A-D102-5E67C5B6AC6D}"/>
              </a:ext>
            </a:extLst>
          </p:cNvPr>
          <p:cNvSpPr txBox="1"/>
          <p:nvPr/>
        </p:nvSpPr>
        <p:spPr>
          <a:xfrm>
            <a:off x="1143000" y="1901952"/>
            <a:ext cx="10198608" cy="3170099"/>
          </a:xfrm>
          <a:prstGeom prst="rect">
            <a:avLst/>
          </a:prstGeom>
          <a:noFill/>
        </p:spPr>
        <p:txBody>
          <a:bodyPr wrap="square" rtlCol="0">
            <a:spAutoFit/>
          </a:bodyPr>
          <a:lstStyle/>
          <a:p>
            <a:r>
              <a:rPr lang="en-US" sz="2000" dirty="0">
                <a:solidFill>
                  <a:schemeClr val="bg1"/>
                </a:solidFill>
                <a:latin typeface="Times New Roman" panose="02020603050405020304" pitchFamily="18" charset="0"/>
                <a:cs typeface="Times New Roman" panose="02020603050405020304" pitchFamily="18" charset="0"/>
              </a:rPr>
              <a:t>At any time before the commencement of the Public Auction, the Treasurer MAY continue the Public Auction to a later date by making, at the time and place designated for the Public Auction, an oral announcement, or by posting or providing a notice of the continuance at the time and place designated for the Public Auction, which notice MUST include the time and place to which the Public Auction is continued. </a:t>
            </a:r>
          </a:p>
          <a:p>
            <a:endParaRPr lang="en-US" sz="2000" b="1" dirty="0">
              <a:solidFill>
                <a:schemeClr val="bg1"/>
              </a:solidFill>
              <a:latin typeface="Times New Roman" panose="02020603050405020304" pitchFamily="18" charset="0"/>
              <a:cs typeface="Times New Roman" panose="02020603050405020304" pitchFamily="18" charset="0"/>
            </a:endParaRPr>
          </a:p>
          <a:p>
            <a:r>
              <a:rPr lang="en-US" sz="2000" b="1" dirty="0">
                <a:solidFill>
                  <a:schemeClr val="bg1"/>
                </a:solidFill>
                <a:latin typeface="Times New Roman" panose="02020603050405020304" pitchFamily="18" charset="0"/>
                <a:cs typeface="Times New Roman" panose="02020603050405020304" pitchFamily="18" charset="0"/>
              </a:rPr>
              <a:t>Except</a:t>
            </a:r>
            <a:r>
              <a:rPr lang="en-US" sz="2000" dirty="0">
                <a:solidFill>
                  <a:schemeClr val="bg1"/>
                </a:solidFill>
                <a:latin typeface="Times New Roman" panose="02020603050405020304" pitchFamily="18" charset="0"/>
                <a:cs typeface="Times New Roman" panose="02020603050405020304" pitchFamily="18" charset="0"/>
              </a:rPr>
              <a:t> as provided in subsection (2)(b)(I) of this section – a Public Auction that is </a:t>
            </a:r>
            <a:r>
              <a:rPr lang="en-US" sz="2000" u="sng" dirty="0">
                <a:solidFill>
                  <a:schemeClr val="bg1"/>
                </a:solidFill>
                <a:latin typeface="Times New Roman" panose="02020603050405020304" pitchFamily="18" charset="0"/>
                <a:cs typeface="Times New Roman" panose="02020603050405020304" pitchFamily="18" charset="0"/>
              </a:rPr>
              <a:t>NOT</a:t>
            </a:r>
            <a:r>
              <a:rPr lang="en-US" sz="2000" dirty="0">
                <a:solidFill>
                  <a:schemeClr val="bg1"/>
                </a:solidFill>
                <a:latin typeface="Times New Roman" panose="02020603050405020304" pitchFamily="18" charset="0"/>
                <a:cs typeface="Times New Roman" panose="02020603050405020304" pitchFamily="18" charset="0"/>
              </a:rPr>
              <a:t> held on the then scheduled date of Public Auction and is NOT continued from the then-scheduled date - is deemed continued for a period of 1 week, and from week to week thereafter, until the Public Auction is held or otherwise continued pursuant to this subsection (1) "effect of BK" </a:t>
            </a:r>
          </a:p>
        </p:txBody>
      </p:sp>
    </p:spTree>
    <p:extLst>
      <p:ext uri="{BB962C8B-B14F-4D97-AF65-F5344CB8AC3E}">
        <p14:creationId xmlns:p14="http://schemas.microsoft.com/office/powerpoint/2010/main" val="33004323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AE4CC-9887-C74D-D808-42AB16AC675E}"/>
              </a:ext>
            </a:extLst>
          </p:cNvPr>
          <p:cNvSpPr>
            <a:spLocks noGrp="1"/>
          </p:cNvSpPr>
          <p:nvPr>
            <p:ph type="title"/>
          </p:nvPr>
        </p:nvSpPr>
        <p:spPr>
          <a:xfrm>
            <a:off x="850392" y="411481"/>
            <a:ext cx="10881360" cy="1122044"/>
          </a:xfrm>
        </p:spPr>
        <p:txBody>
          <a:bodyPr/>
          <a:lstStyle/>
          <a:p>
            <a:pPr algn="ctr"/>
            <a:r>
              <a:rPr lang="en-US" sz="2000" dirty="0">
                <a:latin typeface="Times New Roman" panose="02020603050405020304" pitchFamily="18" charset="0"/>
                <a:cs typeface="Times New Roman" panose="02020603050405020304" pitchFamily="18" charset="0"/>
              </a:rPr>
              <a:t>Continuance of Public Auction</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39-11.5-106(1)</a:t>
            </a:r>
          </a:p>
        </p:txBody>
      </p:sp>
      <p:sp>
        <p:nvSpPr>
          <p:cNvPr id="4" name="Slide Number Placeholder 3">
            <a:extLst>
              <a:ext uri="{FF2B5EF4-FFF2-40B4-BE49-F238E27FC236}">
                <a16:creationId xmlns:a16="http://schemas.microsoft.com/office/drawing/2014/main" id="{5B7FFC42-A0CD-8AE0-17A7-81E3DF336691}"/>
              </a:ext>
            </a:extLst>
          </p:cNvPr>
          <p:cNvSpPr>
            <a:spLocks noGrp="1"/>
          </p:cNvSpPr>
          <p:nvPr>
            <p:ph type="sldNum" sz="quarter" idx="12"/>
          </p:nvPr>
        </p:nvSpPr>
        <p:spPr/>
        <p:txBody>
          <a:bodyPr/>
          <a:lstStyle/>
          <a:p>
            <a:fld id="{294A09A9-5501-47C1-A89A-A340965A2BE2}" type="slidenum">
              <a:rPr lang="en-US" smtClean="0"/>
              <a:t>35</a:t>
            </a:fld>
            <a:endParaRPr lang="en-US" dirty="0"/>
          </a:p>
        </p:txBody>
      </p:sp>
      <p:sp>
        <p:nvSpPr>
          <p:cNvPr id="5" name="TextBox 4">
            <a:extLst>
              <a:ext uri="{FF2B5EF4-FFF2-40B4-BE49-F238E27FC236}">
                <a16:creationId xmlns:a16="http://schemas.microsoft.com/office/drawing/2014/main" id="{693B0CD8-9817-9FB6-5FC1-35776A1542CA}"/>
              </a:ext>
            </a:extLst>
          </p:cNvPr>
          <p:cNvSpPr txBox="1"/>
          <p:nvPr/>
        </p:nvSpPr>
        <p:spPr>
          <a:xfrm>
            <a:off x="942975" y="1533525"/>
            <a:ext cx="10534650" cy="4401205"/>
          </a:xfrm>
          <a:prstGeom prst="rect">
            <a:avLst/>
          </a:prstGeom>
          <a:noFill/>
        </p:spPr>
        <p:txBody>
          <a:bodyPr wrap="square" rtlCol="0">
            <a:spAutoFit/>
          </a:bodyPr>
          <a:lstStyle/>
          <a:p>
            <a:r>
              <a:rPr lang="en-US" sz="2000" dirty="0">
                <a:solidFill>
                  <a:schemeClr val="bg1"/>
                </a:solidFill>
                <a:latin typeface="Times New Roman" panose="02020603050405020304" pitchFamily="18" charset="0"/>
                <a:cs typeface="Times New Roman" panose="02020603050405020304" pitchFamily="18" charset="0"/>
              </a:rPr>
              <a:t>A Public Auction SHALL NOT be continued to a date later than twelve (12) months from the Originally designated date in the Notice of Public Auction, </a:t>
            </a:r>
            <a:r>
              <a:rPr lang="en-US" sz="2000" b="1" dirty="0">
                <a:solidFill>
                  <a:schemeClr val="bg1"/>
                </a:solidFill>
                <a:latin typeface="Times New Roman" panose="02020603050405020304" pitchFamily="18" charset="0"/>
                <a:cs typeface="Times New Roman" panose="02020603050405020304" pitchFamily="18" charset="0"/>
              </a:rPr>
              <a:t>EXCEPT</a:t>
            </a:r>
            <a:r>
              <a:rPr lang="en-US" sz="2000" dirty="0">
                <a:solidFill>
                  <a:schemeClr val="bg1"/>
                </a:solidFill>
                <a:latin typeface="Times New Roman" panose="02020603050405020304" pitchFamily="18" charset="0"/>
                <a:cs typeface="Times New Roman" panose="02020603050405020304" pitchFamily="18" charset="0"/>
              </a:rPr>
              <a:t> as provided in subsection (2) of this section </a:t>
            </a:r>
          </a:p>
          <a:p>
            <a:pPr algn="ct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(2)(a) If </a:t>
            </a:r>
            <a:r>
              <a:rPr lang="en-US" sz="2000" i="1" dirty="0">
                <a:solidFill>
                  <a:schemeClr val="bg1"/>
                </a:solidFill>
                <a:latin typeface="Times New Roman" panose="02020603050405020304" pitchFamily="18" charset="0"/>
                <a:cs typeface="Times New Roman" panose="02020603050405020304" pitchFamily="18" charset="0"/>
              </a:rPr>
              <a:t>ALL</a:t>
            </a:r>
            <a:r>
              <a:rPr lang="en-US" sz="2000" dirty="0">
                <a:solidFill>
                  <a:schemeClr val="bg1"/>
                </a:solidFill>
                <a:latin typeface="Times New Roman" panose="02020603050405020304" pitchFamily="18" charset="0"/>
                <a:cs typeface="Times New Roman" panose="02020603050405020304" pitchFamily="18" charset="0"/>
              </a:rPr>
              <a:t> PUBLICATIONS of the Known Interested Party Notice </a:t>
            </a:r>
            <a:r>
              <a:rPr lang="en-US" sz="2000" u="sng" dirty="0">
                <a:solidFill>
                  <a:schemeClr val="bg1"/>
                </a:solidFill>
                <a:latin typeface="Times New Roman" panose="02020603050405020304" pitchFamily="18" charset="0"/>
                <a:cs typeface="Times New Roman" panose="02020603050405020304" pitchFamily="18" charset="0"/>
              </a:rPr>
              <a:t>HAVE BEEN COMPLETED</a:t>
            </a:r>
            <a:r>
              <a:rPr lang="en-US" sz="2000" dirty="0">
                <a:solidFill>
                  <a:schemeClr val="bg1"/>
                </a:solidFill>
                <a:latin typeface="Times New Roman" panose="02020603050405020304" pitchFamily="18" charset="0"/>
                <a:cs typeface="Times New Roman" panose="02020603050405020304" pitchFamily="18" charset="0"/>
              </a:rPr>
              <a:t> before the bankruptcy petition has been filed that automatically stays the Treasurer from conducting the Public Auction the Treasurer SHALL</a:t>
            </a:r>
          </a:p>
          <a:p>
            <a:pPr marL="342900" indent="-342900">
              <a:buAutoNum type="arabicPeriod"/>
            </a:pPr>
            <a:r>
              <a:rPr lang="en-US" sz="2000" dirty="0">
                <a:solidFill>
                  <a:schemeClr val="bg1"/>
                </a:solidFill>
                <a:latin typeface="Times New Roman" panose="02020603050405020304" pitchFamily="18" charset="0"/>
                <a:cs typeface="Times New Roman" panose="02020603050405020304" pitchFamily="18" charset="0"/>
              </a:rPr>
              <a:t>announce, post or provide notice of the fact on the then-scheduled date of Public Auction enjoined or stayed by the Automatic stay provision of the Federal Bankruptcy Code 1978, 11 U.S.C. sec. 101 et seq., as amended. </a:t>
            </a:r>
          </a:p>
          <a:p>
            <a:pPr marL="342900" indent="-342900">
              <a:buAutoNum type="arabicPeriod"/>
            </a:pPr>
            <a:r>
              <a:rPr lang="en-US" sz="2000" dirty="0">
                <a:solidFill>
                  <a:schemeClr val="bg1"/>
                </a:solidFill>
                <a:latin typeface="Times New Roman" panose="02020603050405020304" pitchFamily="18" charset="0"/>
                <a:cs typeface="Times New Roman" panose="02020603050405020304" pitchFamily="18" charset="0"/>
              </a:rPr>
              <a:t>take NO action at the then-scheduled date of Public Auction; and </a:t>
            </a:r>
          </a:p>
          <a:p>
            <a:pPr marL="342900" indent="-342900">
              <a:buAutoNum type="arabicPeriod"/>
            </a:pPr>
            <a:r>
              <a:rPr lang="en-US" sz="2000" dirty="0">
                <a:solidFill>
                  <a:schemeClr val="bg1"/>
                </a:solidFill>
                <a:latin typeface="Times New Roman" panose="02020603050405020304" pitchFamily="18" charset="0"/>
                <a:cs typeface="Times New Roman" panose="02020603050405020304" pitchFamily="18" charset="0"/>
              </a:rPr>
              <a:t>allow the Public Auction to be automatically continued from week to week </a:t>
            </a:r>
            <a:r>
              <a:rPr lang="en-US" sz="2000" i="1" dirty="0">
                <a:solidFill>
                  <a:schemeClr val="bg1"/>
                </a:solidFill>
                <a:latin typeface="Times New Roman" panose="02020603050405020304" pitchFamily="18" charset="0"/>
                <a:cs typeface="Times New Roman" panose="02020603050405020304" pitchFamily="18" charset="0"/>
              </a:rPr>
              <a:t>UNLESS</a:t>
            </a:r>
            <a:r>
              <a:rPr lang="en-US" sz="2000" dirty="0">
                <a:solidFill>
                  <a:schemeClr val="bg1"/>
                </a:solidFill>
                <a:latin typeface="Times New Roman" panose="02020603050405020304" pitchFamily="18" charset="0"/>
                <a:cs typeface="Times New Roman" panose="02020603050405020304" pitchFamily="18" charset="0"/>
              </a:rPr>
              <a:t> otherwise requested in writing prior to any such date of Public Auction by the Lawful Holder "to proceed?"</a:t>
            </a:r>
          </a:p>
        </p:txBody>
      </p:sp>
    </p:spTree>
    <p:extLst>
      <p:ext uri="{BB962C8B-B14F-4D97-AF65-F5344CB8AC3E}">
        <p14:creationId xmlns:p14="http://schemas.microsoft.com/office/powerpoint/2010/main" val="41803198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C90CD-5262-4C4C-DEA4-BE02BAB02850}"/>
              </a:ext>
            </a:extLst>
          </p:cNvPr>
          <p:cNvSpPr>
            <a:spLocks noGrp="1"/>
          </p:cNvSpPr>
          <p:nvPr>
            <p:ph type="title"/>
          </p:nvPr>
        </p:nvSpPr>
        <p:spPr/>
        <p:txBody>
          <a:bodyPr/>
          <a:lstStyle/>
          <a:p>
            <a:pPr algn="ctr"/>
            <a:r>
              <a:rPr lang="en-US" sz="2000" dirty="0">
                <a:latin typeface="Times New Roman" panose="02020603050405020304" pitchFamily="18" charset="0"/>
                <a:cs typeface="Times New Roman" panose="02020603050405020304" pitchFamily="18" charset="0"/>
              </a:rPr>
              <a:t>Continuance of Public Auction</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Effect of Bankruptcy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39-11.5-106(2)(B)(1)</a:t>
            </a:r>
          </a:p>
        </p:txBody>
      </p:sp>
      <p:sp>
        <p:nvSpPr>
          <p:cNvPr id="4" name="Slide Number Placeholder 3">
            <a:extLst>
              <a:ext uri="{FF2B5EF4-FFF2-40B4-BE49-F238E27FC236}">
                <a16:creationId xmlns:a16="http://schemas.microsoft.com/office/drawing/2014/main" id="{9908961B-3A21-105E-BCDD-CD1E615A56B7}"/>
              </a:ext>
            </a:extLst>
          </p:cNvPr>
          <p:cNvSpPr>
            <a:spLocks noGrp="1"/>
          </p:cNvSpPr>
          <p:nvPr>
            <p:ph type="sldNum" sz="quarter" idx="12"/>
          </p:nvPr>
        </p:nvSpPr>
        <p:spPr/>
        <p:txBody>
          <a:bodyPr/>
          <a:lstStyle/>
          <a:p>
            <a:fld id="{294A09A9-5501-47C1-A89A-A340965A2BE2}" type="slidenum">
              <a:rPr lang="en-US" smtClean="0"/>
              <a:t>36</a:t>
            </a:fld>
            <a:endParaRPr lang="en-US" dirty="0"/>
          </a:p>
        </p:txBody>
      </p:sp>
      <p:sp>
        <p:nvSpPr>
          <p:cNvPr id="5" name="TextBox 4">
            <a:extLst>
              <a:ext uri="{FF2B5EF4-FFF2-40B4-BE49-F238E27FC236}">
                <a16:creationId xmlns:a16="http://schemas.microsoft.com/office/drawing/2014/main" id="{6C8D8E04-7510-C07E-E807-F11F2CD941E0}"/>
              </a:ext>
            </a:extLst>
          </p:cNvPr>
          <p:cNvSpPr txBox="1"/>
          <p:nvPr/>
        </p:nvSpPr>
        <p:spPr>
          <a:xfrm>
            <a:off x="850392" y="1901952"/>
            <a:ext cx="10770108" cy="3785652"/>
          </a:xfrm>
          <a:prstGeom prst="rect">
            <a:avLst/>
          </a:prstGeom>
          <a:noFill/>
        </p:spPr>
        <p:txBody>
          <a:bodyPr wrap="square" rtlCol="0">
            <a:spAutoFit/>
          </a:bodyPr>
          <a:lstStyle/>
          <a:p>
            <a:pPr marL="0" indent="0">
              <a:buNone/>
            </a:pPr>
            <a:r>
              <a:rPr lang="en-US" sz="2000" dirty="0">
                <a:solidFill>
                  <a:schemeClr val="bg1"/>
                </a:solidFill>
                <a:latin typeface="Times New Roman" panose="02020603050405020304" pitchFamily="18" charset="0"/>
                <a:cs typeface="Times New Roman" panose="02020603050405020304" pitchFamily="18" charset="0"/>
              </a:rPr>
              <a:t>(b)(I) If the PUBLICATIONS of the Known Interested Party Notice </a:t>
            </a:r>
            <a:r>
              <a:rPr lang="en-US" sz="2000" b="1" dirty="0">
                <a:solidFill>
                  <a:schemeClr val="bg1"/>
                </a:solidFill>
                <a:latin typeface="Times New Roman" panose="02020603050405020304" pitchFamily="18" charset="0"/>
                <a:cs typeface="Times New Roman" panose="02020603050405020304" pitchFamily="18" charset="0"/>
              </a:rPr>
              <a:t>HAVE</a:t>
            </a:r>
            <a:r>
              <a:rPr lang="en-US" sz="2000" dirty="0">
                <a:solidFill>
                  <a:schemeClr val="bg1"/>
                </a:solidFill>
                <a:latin typeface="Times New Roman" panose="02020603050405020304" pitchFamily="18" charset="0"/>
                <a:cs typeface="Times New Roman" panose="02020603050405020304" pitchFamily="18" charset="0"/>
              </a:rPr>
              <a:t> </a:t>
            </a:r>
            <a:r>
              <a:rPr lang="en-US" sz="2000" b="1" dirty="0">
                <a:solidFill>
                  <a:schemeClr val="bg1"/>
                </a:solidFill>
                <a:latin typeface="Times New Roman" panose="02020603050405020304" pitchFamily="18" charset="0"/>
                <a:cs typeface="Times New Roman" panose="02020603050405020304" pitchFamily="18" charset="0"/>
              </a:rPr>
              <a:t>NOT</a:t>
            </a:r>
            <a:r>
              <a:rPr lang="en-US" sz="2000" dirty="0">
                <a:solidFill>
                  <a:schemeClr val="bg1"/>
                </a:solidFill>
                <a:latin typeface="Times New Roman" panose="02020603050405020304" pitchFamily="18" charset="0"/>
                <a:cs typeface="Times New Roman" panose="02020603050405020304" pitchFamily="18" charset="0"/>
              </a:rPr>
              <a:t> started or If </a:t>
            </a:r>
            <a:r>
              <a:rPr lang="en-US" sz="2000" i="1" dirty="0">
                <a:solidFill>
                  <a:schemeClr val="bg1"/>
                </a:solidFill>
                <a:latin typeface="Times New Roman" panose="02020603050405020304" pitchFamily="18" charset="0"/>
                <a:cs typeface="Times New Roman" panose="02020603050405020304" pitchFamily="18" charset="0"/>
              </a:rPr>
              <a:t>All</a:t>
            </a:r>
            <a:r>
              <a:rPr lang="en-US" sz="2000" dirty="0">
                <a:solidFill>
                  <a:schemeClr val="bg1"/>
                </a:solidFill>
                <a:latin typeface="Times New Roman" panose="02020603050405020304" pitchFamily="18" charset="0"/>
                <a:cs typeface="Times New Roman" panose="02020603050405020304" pitchFamily="18" charset="0"/>
              </a:rPr>
              <a:t> the PUBLICATIONS </a:t>
            </a:r>
            <a:r>
              <a:rPr lang="en-US" sz="2000" b="1" dirty="0">
                <a:solidFill>
                  <a:schemeClr val="bg1"/>
                </a:solidFill>
                <a:latin typeface="Times New Roman" panose="02020603050405020304" pitchFamily="18" charset="0"/>
                <a:cs typeface="Times New Roman" panose="02020603050405020304" pitchFamily="18" charset="0"/>
              </a:rPr>
              <a:t>HAVE NOT</a:t>
            </a:r>
            <a:r>
              <a:rPr lang="en-US" sz="2000" dirty="0">
                <a:solidFill>
                  <a:schemeClr val="bg1"/>
                </a:solidFill>
                <a:latin typeface="Times New Roman" panose="02020603050405020304" pitchFamily="18" charset="0"/>
                <a:cs typeface="Times New Roman" panose="02020603050405020304" pitchFamily="18" charset="0"/>
              </a:rPr>
              <a:t> been completed before the day a bankruptcy petition has been filed that automatically stays the Treasurer from conducting the Public Auction, the Treasurer SHALL</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1. immediately cancel any remaining publications, if possible and</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2. on the date set for the Public Auction, announce, post or provide notice that the Public Auction has been enjoined or stayed by the Automatic stay provision of the Federal Bankruptcy Code 1978, 11 U.S.C. sec. 101 et seq., as amended. </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3. allow the Public Auction to be automatically continued from week to week </a:t>
            </a:r>
            <a:r>
              <a:rPr lang="en-US" sz="2000" i="1" dirty="0">
                <a:solidFill>
                  <a:schemeClr val="bg1"/>
                </a:solidFill>
                <a:latin typeface="Times New Roman" panose="02020603050405020304" pitchFamily="18" charset="0"/>
                <a:cs typeface="Times New Roman" panose="02020603050405020304" pitchFamily="18" charset="0"/>
              </a:rPr>
              <a:t>UNLESS</a:t>
            </a:r>
            <a:r>
              <a:rPr lang="en-US" sz="2000" dirty="0">
                <a:solidFill>
                  <a:schemeClr val="bg1"/>
                </a:solidFill>
                <a:latin typeface="Times New Roman" panose="02020603050405020304" pitchFamily="18" charset="0"/>
                <a:cs typeface="Times New Roman" panose="02020603050405020304" pitchFamily="18" charset="0"/>
              </a:rPr>
              <a:t> otherwise requested in writing prior to any such date of Public Auction by the Lawful Holder "to proceed?" </a:t>
            </a:r>
          </a:p>
        </p:txBody>
      </p:sp>
    </p:spTree>
    <p:extLst>
      <p:ext uri="{BB962C8B-B14F-4D97-AF65-F5344CB8AC3E}">
        <p14:creationId xmlns:p14="http://schemas.microsoft.com/office/powerpoint/2010/main" val="26433373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F7CFE-66B5-0598-6035-2445DDEB3874}"/>
              </a:ext>
            </a:extLst>
          </p:cNvPr>
          <p:cNvSpPr>
            <a:spLocks noGrp="1"/>
          </p:cNvSpPr>
          <p:nvPr>
            <p:ph type="title"/>
          </p:nvPr>
        </p:nvSpPr>
        <p:spPr/>
        <p:txBody>
          <a:bodyPr/>
          <a:lstStyle/>
          <a:p>
            <a:pPr algn="ctr"/>
            <a:r>
              <a:rPr lang="en-US" sz="2000" dirty="0">
                <a:latin typeface="Times New Roman" panose="02020603050405020304" pitchFamily="18" charset="0"/>
                <a:cs typeface="Times New Roman" panose="02020603050405020304" pitchFamily="18" charset="0"/>
              </a:rPr>
              <a:t>Continuance of Public Auction</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39-11.5-106(2)(b)(II)(A) - Termination of BK</a:t>
            </a:r>
          </a:p>
        </p:txBody>
      </p:sp>
      <p:sp>
        <p:nvSpPr>
          <p:cNvPr id="4" name="Slide Number Placeholder 3">
            <a:extLst>
              <a:ext uri="{FF2B5EF4-FFF2-40B4-BE49-F238E27FC236}">
                <a16:creationId xmlns:a16="http://schemas.microsoft.com/office/drawing/2014/main" id="{5E8827D0-0EC7-CB11-BA00-C0566167AB0E}"/>
              </a:ext>
            </a:extLst>
          </p:cNvPr>
          <p:cNvSpPr>
            <a:spLocks noGrp="1"/>
          </p:cNvSpPr>
          <p:nvPr>
            <p:ph type="sldNum" sz="quarter" idx="12"/>
          </p:nvPr>
        </p:nvSpPr>
        <p:spPr/>
        <p:txBody>
          <a:bodyPr/>
          <a:lstStyle/>
          <a:p>
            <a:fld id="{294A09A9-5501-47C1-A89A-A340965A2BE2}" type="slidenum">
              <a:rPr lang="en-US" smtClean="0"/>
              <a:t>37</a:t>
            </a:fld>
            <a:endParaRPr lang="en-US" dirty="0"/>
          </a:p>
        </p:txBody>
      </p:sp>
      <p:sp>
        <p:nvSpPr>
          <p:cNvPr id="5" name="TextBox 4">
            <a:extLst>
              <a:ext uri="{FF2B5EF4-FFF2-40B4-BE49-F238E27FC236}">
                <a16:creationId xmlns:a16="http://schemas.microsoft.com/office/drawing/2014/main" id="{371A766D-BB32-C574-DEF1-903EEEFA3FC5}"/>
              </a:ext>
            </a:extLst>
          </p:cNvPr>
          <p:cNvSpPr txBox="1"/>
          <p:nvPr/>
        </p:nvSpPr>
        <p:spPr>
          <a:xfrm>
            <a:off x="933450" y="1901952"/>
            <a:ext cx="10658475" cy="3170099"/>
          </a:xfrm>
          <a:prstGeom prst="rect">
            <a:avLst/>
          </a:prstGeom>
          <a:noFill/>
        </p:spPr>
        <p:txBody>
          <a:bodyPr wrap="square" rtlCol="0">
            <a:spAutoFit/>
          </a:bodyPr>
          <a:lstStyle/>
          <a:p>
            <a:pPr marL="0" indent="0">
              <a:buNone/>
            </a:pPr>
            <a:r>
              <a:rPr lang="en-US" sz="2000" b="1" dirty="0">
                <a:solidFill>
                  <a:schemeClr val="bg1"/>
                </a:solidFill>
                <a:latin typeface="Times New Roman" panose="02020603050405020304" pitchFamily="18" charset="0"/>
                <a:cs typeface="Times New Roman" panose="02020603050405020304" pitchFamily="18" charset="0"/>
              </a:rPr>
              <a:t>When Publications NOT started or NOT completed prior to BK</a:t>
            </a:r>
          </a:p>
          <a:p>
            <a:pPr marL="0" indent="0">
              <a:buNone/>
            </a:pPr>
            <a:r>
              <a:rPr lang="en-US" sz="2000" dirty="0">
                <a:solidFill>
                  <a:schemeClr val="bg1"/>
                </a:solidFill>
                <a:latin typeface="Times New Roman" panose="02020603050405020304" pitchFamily="18" charset="0"/>
                <a:cs typeface="Times New Roman" panose="02020603050405020304" pitchFamily="18" charset="0"/>
              </a:rPr>
              <a:t>Upon the termination of any injunction or upon the entry of a bankruptcy  court order dismissing the bankruptcy case, abandoning the property being auctioned, closing the bankruptcy case  or granting relief  from the automatic stay, and </a:t>
            </a:r>
          </a:p>
          <a:p>
            <a:pPr marL="0" indent="0">
              <a:buNone/>
            </a:pPr>
            <a:r>
              <a:rPr lang="en-US" sz="2000" dirty="0">
                <a:solidFill>
                  <a:schemeClr val="bg1"/>
                </a:solidFill>
                <a:latin typeface="Times New Roman" panose="02020603050405020304" pitchFamily="18" charset="0"/>
                <a:cs typeface="Times New Roman" panose="02020603050405020304" pitchFamily="18" charset="0"/>
              </a:rPr>
              <a:t>Upon receipt of a request from the Lawful Holder to restart the process, the Treasurer SHALL</a:t>
            </a:r>
          </a:p>
          <a:p>
            <a:pPr marL="0" indent="0">
              <a:buNone/>
            </a:pPr>
            <a:r>
              <a:rPr lang="en-US" sz="2000" dirty="0">
                <a:solidFill>
                  <a:schemeClr val="bg1"/>
                </a:solidFill>
                <a:latin typeface="Times New Roman" panose="02020603050405020304" pitchFamily="18" charset="0"/>
                <a:cs typeface="Times New Roman" panose="02020603050405020304" pitchFamily="18" charset="0"/>
              </a:rPr>
              <a:t> </a:t>
            </a:r>
          </a:p>
          <a:p>
            <a:pPr marL="457200" indent="-457200">
              <a:buAutoNum type="arabicPeriod"/>
            </a:pPr>
            <a:r>
              <a:rPr lang="en-US" sz="2000" dirty="0">
                <a:solidFill>
                  <a:schemeClr val="bg1"/>
                </a:solidFill>
                <a:latin typeface="Times New Roman" panose="02020603050405020304" pitchFamily="18" charset="0"/>
                <a:cs typeface="Times New Roman" panose="02020603050405020304" pitchFamily="18" charset="0"/>
              </a:rPr>
              <a:t>rerecord the Application for Treasurer’s Deed, and</a:t>
            </a:r>
          </a:p>
          <a:p>
            <a:pPr marL="457200" indent="-457200">
              <a:buAutoNum type="arabicPeriod"/>
            </a:pPr>
            <a:endParaRPr lang="en-US" sz="2000" dirty="0">
              <a:solidFill>
                <a:schemeClr val="bg1"/>
              </a:solidFill>
              <a:latin typeface="Times New Roman" panose="02020603050405020304" pitchFamily="18" charset="0"/>
              <a:cs typeface="Times New Roman" panose="02020603050405020304" pitchFamily="18" charset="0"/>
            </a:endParaRPr>
          </a:p>
          <a:p>
            <a:pPr marL="457200" indent="-457200">
              <a:buAutoNum type="arabicPeriod"/>
            </a:pPr>
            <a:r>
              <a:rPr lang="en-US" sz="2000" dirty="0">
                <a:solidFill>
                  <a:schemeClr val="bg1"/>
                </a:solidFill>
                <a:latin typeface="Times New Roman" panose="02020603050405020304" pitchFamily="18" charset="0"/>
                <a:cs typeface="Times New Roman" panose="02020603050405020304" pitchFamily="18" charset="0"/>
              </a:rPr>
              <a:t>proceed with all procedures provided by this Article 11.5 as though the Application had just been </a:t>
            </a:r>
            <a:r>
              <a:rPr lang="en-US" sz="2000" dirty="0" err="1">
                <a:solidFill>
                  <a:schemeClr val="bg1"/>
                </a:solidFill>
                <a:latin typeface="Times New Roman" panose="02020603050405020304" pitchFamily="18" charset="0"/>
                <a:cs typeface="Times New Roman" panose="02020603050405020304" pitchFamily="18" charset="0"/>
              </a:rPr>
              <a:t>recieved</a:t>
            </a:r>
            <a:r>
              <a:rPr lang="en-US" sz="2000"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643004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F7CFE-66B5-0598-6035-2445DDEB3874}"/>
              </a:ext>
            </a:extLst>
          </p:cNvPr>
          <p:cNvSpPr>
            <a:spLocks noGrp="1"/>
          </p:cNvSpPr>
          <p:nvPr>
            <p:ph type="title"/>
          </p:nvPr>
        </p:nvSpPr>
        <p:spPr/>
        <p:txBody>
          <a:bodyPr/>
          <a:lstStyle/>
          <a:p>
            <a:pPr algn="ctr"/>
            <a:r>
              <a:rPr lang="en-US" sz="2000" dirty="0">
                <a:latin typeface="Times New Roman" panose="02020603050405020304" pitchFamily="18" charset="0"/>
                <a:cs typeface="Times New Roman" panose="02020603050405020304" pitchFamily="18" charset="0"/>
              </a:rPr>
              <a:t>Continuance of Public Auction</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39-11.5-106(2)(c)(I) - Sale Held In Violation of Bankruptcy Stay</a:t>
            </a:r>
          </a:p>
        </p:txBody>
      </p:sp>
      <p:sp>
        <p:nvSpPr>
          <p:cNvPr id="4" name="Slide Number Placeholder 3">
            <a:extLst>
              <a:ext uri="{FF2B5EF4-FFF2-40B4-BE49-F238E27FC236}">
                <a16:creationId xmlns:a16="http://schemas.microsoft.com/office/drawing/2014/main" id="{5E8827D0-0EC7-CB11-BA00-C0566167AB0E}"/>
              </a:ext>
            </a:extLst>
          </p:cNvPr>
          <p:cNvSpPr>
            <a:spLocks noGrp="1"/>
          </p:cNvSpPr>
          <p:nvPr>
            <p:ph type="sldNum" sz="quarter" idx="12"/>
          </p:nvPr>
        </p:nvSpPr>
        <p:spPr/>
        <p:txBody>
          <a:bodyPr/>
          <a:lstStyle/>
          <a:p>
            <a:fld id="{294A09A9-5501-47C1-A89A-A340965A2BE2}" type="slidenum">
              <a:rPr lang="en-US" smtClean="0"/>
              <a:t>38</a:t>
            </a:fld>
            <a:endParaRPr lang="en-US" dirty="0"/>
          </a:p>
        </p:txBody>
      </p:sp>
      <p:sp>
        <p:nvSpPr>
          <p:cNvPr id="5" name="TextBox 4">
            <a:extLst>
              <a:ext uri="{FF2B5EF4-FFF2-40B4-BE49-F238E27FC236}">
                <a16:creationId xmlns:a16="http://schemas.microsoft.com/office/drawing/2014/main" id="{371A766D-BB32-C574-DEF1-903EEEFA3FC5}"/>
              </a:ext>
            </a:extLst>
          </p:cNvPr>
          <p:cNvSpPr txBox="1"/>
          <p:nvPr/>
        </p:nvSpPr>
        <p:spPr>
          <a:xfrm>
            <a:off x="933450" y="1901952"/>
            <a:ext cx="10658475" cy="2862322"/>
          </a:xfrm>
          <a:prstGeom prst="rect">
            <a:avLst/>
          </a:prstGeom>
          <a:noFill/>
        </p:spPr>
        <p:txBody>
          <a:bodyPr wrap="square" rtlCol="0">
            <a:spAutoFit/>
          </a:bodyPr>
          <a:lstStyle/>
          <a:p>
            <a:pPr marL="274320" lvl="1" indent="0">
              <a:buNone/>
            </a:pPr>
            <a:r>
              <a:rPr lang="en-US" sz="2000" dirty="0">
                <a:solidFill>
                  <a:schemeClr val="bg1"/>
                </a:solidFill>
                <a:latin typeface="Times New Roman" panose="02020603050405020304" pitchFamily="18" charset="0"/>
                <a:cs typeface="Times New Roman" panose="02020603050405020304" pitchFamily="18" charset="0"/>
              </a:rPr>
              <a:t>If a Public Auction is held in violation of the automatic stay provision of the Federal Bankruptcy Code and </a:t>
            </a:r>
          </a:p>
          <a:p>
            <a:pPr marL="274320" lvl="1"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274320" lvl="1" indent="0">
              <a:buNone/>
            </a:pPr>
            <a:r>
              <a:rPr lang="en-US" sz="2000" dirty="0">
                <a:solidFill>
                  <a:schemeClr val="bg1"/>
                </a:solidFill>
                <a:latin typeface="Times New Roman" panose="02020603050405020304" pitchFamily="18" charset="0"/>
                <a:cs typeface="Times New Roman" panose="02020603050405020304" pitchFamily="18" charset="0"/>
              </a:rPr>
              <a:t>An order is subsequently entered by a Bankruptcy Court dismissing, abandoning the property, or closing the bankruptcy case, or an order is subsequently entered granting relief from the automatic stay, then the Tax Lien being "Auctioned" is deemed reinstated, and the Tax Lien has the same priority as if the Public Auction had not occurred.  </a:t>
            </a:r>
          </a:p>
          <a:p>
            <a:pPr marL="274320" lvl="1"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274320" lvl="1" indent="0">
              <a:buNone/>
            </a:pPr>
            <a:r>
              <a:rPr lang="en-US" sz="2000" dirty="0">
                <a:solidFill>
                  <a:schemeClr val="bg1"/>
                </a:solidFill>
                <a:latin typeface="Times New Roman" panose="02020603050405020304" pitchFamily="18" charset="0"/>
                <a:cs typeface="Times New Roman" panose="02020603050405020304" pitchFamily="18" charset="0"/>
              </a:rPr>
              <a:t>Immediately upon reinstatement, the power of Public Auction is deemed REVIVED.</a:t>
            </a:r>
          </a:p>
        </p:txBody>
      </p:sp>
    </p:spTree>
    <p:extLst>
      <p:ext uri="{BB962C8B-B14F-4D97-AF65-F5344CB8AC3E}">
        <p14:creationId xmlns:p14="http://schemas.microsoft.com/office/powerpoint/2010/main" val="2499719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4AEDB-EE1A-87CE-F341-DA9F95C9D31C}"/>
              </a:ext>
            </a:extLst>
          </p:cNvPr>
          <p:cNvSpPr>
            <a:spLocks noGrp="1"/>
          </p:cNvSpPr>
          <p:nvPr>
            <p:ph type="title"/>
          </p:nvPr>
        </p:nvSpPr>
        <p:spPr>
          <a:xfrm>
            <a:off x="850392" y="628650"/>
            <a:ext cx="10881360" cy="1123950"/>
          </a:xfrm>
        </p:spPr>
        <p:txBody>
          <a:bodyPr/>
          <a:lstStyle/>
          <a:p>
            <a:pPr algn="ctr"/>
            <a:r>
              <a:rPr lang="en-US" sz="2000" dirty="0">
                <a:latin typeface="Times New Roman" panose="02020603050405020304" pitchFamily="18" charset="0"/>
                <a:cs typeface="Times New Roman" panose="02020603050405020304" pitchFamily="18" charset="0"/>
              </a:rPr>
              <a:t>Continuance of Public Auction</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39-11.5-106(2)(c)(II) - Sale Held In Violation of Bankruptcy Stay</a:t>
            </a:r>
          </a:p>
        </p:txBody>
      </p:sp>
      <p:sp>
        <p:nvSpPr>
          <p:cNvPr id="4" name="Slide Number Placeholder 3">
            <a:extLst>
              <a:ext uri="{FF2B5EF4-FFF2-40B4-BE49-F238E27FC236}">
                <a16:creationId xmlns:a16="http://schemas.microsoft.com/office/drawing/2014/main" id="{03F753BA-D723-C06F-0CE3-B3BD7AB8EBC5}"/>
              </a:ext>
            </a:extLst>
          </p:cNvPr>
          <p:cNvSpPr>
            <a:spLocks noGrp="1"/>
          </p:cNvSpPr>
          <p:nvPr>
            <p:ph type="sldNum" sz="quarter" idx="12"/>
          </p:nvPr>
        </p:nvSpPr>
        <p:spPr/>
        <p:txBody>
          <a:bodyPr/>
          <a:lstStyle/>
          <a:p>
            <a:fld id="{294A09A9-5501-47C1-A89A-A340965A2BE2}" type="slidenum">
              <a:rPr lang="en-US" smtClean="0"/>
              <a:t>39</a:t>
            </a:fld>
            <a:endParaRPr lang="en-US" dirty="0"/>
          </a:p>
        </p:txBody>
      </p:sp>
      <p:sp>
        <p:nvSpPr>
          <p:cNvPr id="5" name="TextBox 4">
            <a:extLst>
              <a:ext uri="{FF2B5EF4-FFF2-40B4-BE49-F238E27FC236}">
                <a16:creationId xmlns:a16="http://schemas.microsoft.com/office/drawing/2014/main" id="{B86F66CC-539F-0046-DD64-5C85A9146F68}"/>
              </a:ext>
            </a:extLst>
          </p:cNvPr>
          <p:cNvSpPr txBox="1"/>
          <p:nvPr/>
        </p:nvSpPr>
        <p:spPr>
          <a:xfrm>
            <a:off x="1038225" y="1969770"/>
            <a:ext cx="10477500" cy="3477875"/>
          </a:xfrm>
          <a:prstGeom prst="rect">
            <a:avLst/>
          </a:prstGeom>
          <a:noFill/>
        </p:spPr>
        <p:txBody>
          <a:bodyPr wrap="square" rtlCol="0">
            <a:spAutoFit/>
          </a:bodyPr>
          <a:lstStyle/>
          <a:p>
            <a:pPr marL="0" indent="0">
              <a:buNone/>
            </a:pPr>
            <a:r>
              <a:rPr lang="en-US" sz="2000" dirty="0">
                <a:solidFill>
                  <a:schemeClr val="bg1"/>
                </a:solidFill>
                <a:latin typeface="Times New Roman" panose="02020603050405020304" pitchFamily="18" charset="0"/>
                <a:cs typeface="Times New Roman" panose="02020603050405020304" pitchFamily="18" charset="0"/>
              </a:rPr>
              <a:t>If the Treasurer is notified of the Tax Lien being reinstated pursuant to this subsection (2)(c) </a:t>
            </a:r>
            <a:r>
              <a:rPr lang="en-US" sz="2000" u="sng" dirty="0">
                <a:solidFill>
                  <a:schemeClr val="bg1"/>
                </a:solidFill>
                <a:latin typeface="Times New Roman" panose="02020603050405020304" pitchFamily="18" charset="0"/>
                <a:cs typeface="Times New Roman" panose="02020603050405020304" pitchFamily="18" charset="0"/>
              </a:rPr>
              <a:t>NO</a:t>
            </a:r>
            <a:r>
              <a:rPr lang="en-US" sz="2000" dirty="0">
                <a:solidFill>
                  <a:schemeClr val="bg1"/>
                </a:solidFill>
                <a:latin typeface="Times New Roman" panose="02020603050405020304" pitchFamily="18" charset="0"/>
                <a:cs typeface="Times New Roman" panose="02020603050405020304" pitchFamily="18" charset="0"/>
              </a:rPr>
              <a:t> later than 50 Calendar days prior to the last possible Public Auction Date the Treasurer SHALL</a:t>
            </a:r>
          </a:p>
          <a:p>
            <a:pPr marL="457200" indent="-457200">
              <a:buAutoNum type="arabicPeriod"/>
            </a:pPr>
            <a:r>
              <a:rPr lang="en-US" sz="2000" dirty="0">
                <a:solidFill>
                  <a:schemeClr val="bg1"/>
                </a:solidFill>
                <a:latin typeface="Times New Roman" panose="02020603050405020304" pitchFamily="18" charset="0"/>
                <a:cs typeface="Times New Roman" panose="02020603050405020304" pitchFamily="18" charset="0"/>
              </a:rPr>
              <a:t>Set a new date of Public Auction at least 24 calendar days but NOT more than 49 calendar days after the date on which the Treasurer receives such notice.</a:t>
            </a:r>
          </a:p>
          <a:p>
            <a:pPr marL="457200" indent="-457200">
              <a:buAutoNum type="arabicPeriod"/>
            </a:pPr>
            <a:r>
              <a:rPr lang="en-US" sz="2000" dirty="0">
                <a:solidFill>
                  <a:schemeClr val="bg1"/>
                </a:solidFill>
                <a:latin typeface="Times New Roman" panose="02020603050405020304" pitchFamily="18" charset="0"/>
                <a:cs typeface="Times New Roman" panose="02020603050405020304" pitchFamily="18" charset="0"/>
              </a:rPr>
              <a:t>NO later than 10 </a:t>
            </a:r>
            <a:r>
              <a:rPr lang="en-US" sz="2000" u="sng" dirty="0">
                <a:solidFill>
                  <a:schemeClr val="bg1"/>
                </a:solidFill>
                <a:latin typeface="Times New Roman" panose="02020603050405020304" pitchFamily="18" charset="0"/>
                <a:cs typeface="Times New Roman" panose="02020603050405020304" pitchFamily="18" charset="0"/>
              </a:rPr>
              <a:t>business</a:t>
            </a:r>
            <a:r>
              <a:rPr lang="en-US" sz="2000" dirty="0">
                <a:solidFill>
                  <a:schemeClr val="bg1"/>
                </a:solidFill>
                <a:latin typeface="Times New Roman" panose="02020603050405020304" pitchFamily="18" charset="0"/>
                <a:cs typeface="Times New Roman" panose="02020603050405020304" pitchFamily="18" charset="0"/>
              </a:rPr>
              <a:t> days after receiving such notice the Treasurer SHALL mail a "KIP" Notice containing the date of the rescheduled Public Auction date to each person appearing on the Mailing List. </a:t>
            </a:r>
          </a:p>
          <a:p>
            <a:pPr marL="457200" indent="-457200">
              <a:buAutoNum type="arabicPeriod"/>
            </a:pPr>
            <a:r>
              <a:rPr lang="en-US" sz="2000" dirty="0">
                <a:solidFill>
                  <a:schemeClr val="bg1"/>
                </a:solidFill>
                <a:latin typeface="Times New Roman" panose="02020603050405020304" pitchFamily="18" charset="0"/>
                <a:cs typeface="Times New Roman" panose="02020603050405020304" pitchFamily="18" charset="0"/>
              </a:rPr>
              <a:t>NO later than 20 calendar days but NO less than 10 calendar days prior to the new date of Public Auction, the Treasurer SHALL publish the "KIP" Notice, omitting the copies of the statute, ONE (1) time only in a newspaper of general circulation in the County where the Property is located. </a:t>
            </a:r>
          </a:p>
        </p:txBody>
      </p:sp>
    </p:spTree>
    <p:extLst>
      <p:ext uri="{BB962C8B-B14F-4D97-AF65-F5344CB8AC3E}">
        <p14:creationId xmlns:p14="http://schemas.microsoft.com/office/powerpoint/2010/main" val="4050466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F0E99-07CC-9576-AFD7-C52151AD0EA3}"/>
              </a:ext>
            </a:extLst>
          </p:cNvPr>
          <p:cNvSpPr>
            <a:spLocks noGrp="1"/>
          </p:cNvSpPr>
          <p:nvPr>
            <p:ph type="title"/>
          </p:nvPr>
        </p:nvSpPr>
        <p:spPr>
          <a:xfrm>
            <a:off x="850392" y="360947"/>
            <a:ext cx="10881360" cy="1541005"/>
          </a:xfrm>
          <a:solidFill>
            <a:schemeClr val="accent3">
              <a:lumMod val="25000"/>
            </a:schemeClr>
          </a:solidFill>
        </p:spPr>
        <p:txBody>
          <a:bodyPr/>
          <a:lstStyle/>
          <a:p>
            <a:pPr algn="ctr"/>
            <a:r>
              <a:rPr lang="en-US" sz="1800" b="1" i="0" u="none" strike="noStrike" dirty="0">
                <a:effectLst/>
                <a:latin typeface="Times New Roman" panose="02020603050405020304" pitchFamily="18" charset="0"/>
                <a:cs typeface="Times New Roman" panose="02020603050405020304" pitchFamily="18" charset="0"/>
              </a:rPr>
              <a:t>Formal Opinion of Philip J. Weiser, </a:t>
            </a:r>
            <a:br>
              <a:rPr lang="en-US" sz="1800" b="1" i="0" u="none" strike="noStrike" dirty="0">
                <a:effectLst/>
                <a:latin typeface="Times New Roman" panose="02020603050405020304" pitchFamily="18" charset="0"/>
                <a:cs typeface="Times New Roman" panose="02020603050405020304" pitchFamily="18" charset="0"/>
              </a:rPr>
            </a:br>
            <a:r>
              <a:rPr lang="en-US" sz="1800" b="1" i="0" u="none" strike="noStrike" dirty="0">
                <a:effectLst/>
                <a:latin typeface="Times New Roman" panose="02020603050405020304" pitchFamily="18" charset="0"/>
                <a:cs typeface="Times New Roman" panose="02020603050405020304" pitchFamily="18" charset="0"/>
              </a:rPr>
              <a:t>Attorney General</a:t>
            </a:r>
            <a:r>
              <a:rPr lang="en-US" sz="1800" b="0" i="0" dirty="0">
                <a:effectLst/>
                <a:latin typeface="Times New Roman" panose="02020603050405020304" pitchFamily="18" charset="0"/>
                <a:cs typeface="Times New Roman" panose="02020603050405020304" pitchFamily="18" charset="0"/>
              </a:rPr>
              <a:t>​</a:t>
            </a:r>
            <a:br>
              <a:rPr lang="en-US" sz="1800" b="0" i="0" dirty="0">
                <a:effectLst/>
                <a:latin typeface="Times New Roman" panose="02020603050405020304" pitchFamily="18" charset="0"/>
                <a:cs typeface="Times New Roman" panose="02020603050405020304" pitchFamily="18" charset="0"/>
              </a:rPr>
            </a:br>
            <a:r>
              <a:rPr lang="en-US" sz="1800" b="1" i="0" u="none" strike="noStrike" dirty="0">
                <a:effectLst/>
                <a:latin typeface="Times New Roman" panose="02020603050405020304" pitchFamily="18" charset="0"/>
                <a:cs typeface="Times New Roman" panose="02020603050405020304" pitchFamily="18" charset="0"/>
              </a:rPr>
              <a:t>July 27, 2023</a:t>
            </a:r>
            <a:endParaRPr lang="en-US" sz="18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5A82A8B0-333F-633E-3FA7-D38DBFB10971}"/>
              </a:ext>
            </a:extLst>
          </p:cNvPr>
          <p:cNvSpPr>
            <a:spLocks noGrp="1"/>
          </p:cNvSpPr>
          <p:nvPr>
            <p:ph type="subTitle" idx="4294967295"/>
          </p:nvPr>
        </p:nvSpPr>
        <p:spPr>
          <a:xfrm>
            <a:off x="850392" y="1901952"/>
            <a:ext cx="11133060" cy="4595101"/>
          </a:xfrm>
        </p:spPr>
        <p:txBody>
          <a:bodyPr/>
          <a:lstStyle/>
          <a:p>
            <a:pPr marL="0" indent="0" algn="l" rtl="0" fontAlgn="base">
              <a:lnSpc>
                <a:spcPct val="100000"/>
              </a:lnSpc>
              <a:spcBef>
                <a:spcPts val="0"/>
              </a:spcBef>
              <a:buNone/>
            </a:pPr>
            <a:r>
              <a:rPr lang="en-US" sz="2000" b="0" i="1" u="none" strike="noStrike" dirty="0">
                <a:effectLst/>
                <a:latin typeface="Times New Roman" panose="02020603050405020304" pitchFamily="18" charset="0"/>
                <a:cs typeface="Times New Roman" panose="02020603050405020304" pitchFamily="18" charset="0"/>
              </a:rPr>
              <a:t>Short Answer</a:t>
            </a:r>
            <a:r>
              <a:rPr lang="en-US" sz="2000" b="0" i="0" u="none" strike="noStrike" dirty="0">
                <a:effectLst/>
                <a:latin typeface="Times New Roman" panose="02020603050405020304" pitchFamily="18" charset="0"/>
                <a:cs typeface="Times New Roman" panose="02020603050405020304" pitchFamily="18" charset="0"/>
              </a:rPr>
              <a:t>. </a:t>
            </a:r>
            <a:r>
              <a:rPr lang="en-US" sz="2000" b="0" i="0" dirty="0">
                <a:effectLst/>
                <a:latin typeface="Times New Roman" panose="02020603050405020304" pitchFamily="18" charset="0"/>
                <a:cs typeface="Times New Roman" panose="02020603050405020304" pitchFamily="18" charset="0"/>
              </a:rPr>
              <a:t>​</a:t>
            </a:r>
          </a:p>
          <a:p>
            <a:pPr marL="0" indent="0" algn="l" rtl="0" fontAlgn="base">
              <a:lnSpc>
                <a:spcPct val="100000"/>
              </a:lnSpc>
              <a:spcBef>
                <a:spcPts val="0"/>
              </a:spcBef>
              <a:buNone/>
            </a:pPr>
            <a:r>
              <a:rPr lang="en-US" sz="2000" b="0" i="0" u="none" strike="noStrike" dirty="0">
                <a:effectLst/>
                <a:latin typeface="Times New Roman" panose="02020603050405020304" pitchFamily="18" charset="0"/>
                <a:cs typeface="Times New Roman" panose="02020603050405020304" pitchFamily="18" charset="0"/>
              </a:rPr>
              <a:t>Yes, in part. Under Colorado law, in rare circumstances, a taxpayer may lose all rights to their real property as a result of unpaid property tax and have no right to receive any compensation if the value of the property exceeds the amount of the tax debt. In those rare circumstances, following </a:t>
            </a:r>
            <a:r>
              <a:rPr lang="en-US" sz="2000" b="0" i="1" u="none" strike="noStrike" dirty="0">
                <a:effectLst/>
                <a:latin typeface="Times New Roman" panose="02020603050405020304" pitchFamily="18" charset="0"/>
                <a:cs typeface="Times New Roman" panose="02020603050405020304" pitchFamily="18" charset="0"/>
              </a:rPr>
              <a:t>Tyler</a:t>
            </a:r>
            <a:r>
              <a:rPr lang="en-US" sz="2000" b="0" i="0" u="none" strike="noStrike" dirty="0">
                <a:effectLst/>
                <a:latin typeface="Times New Roman" panose="02020603050405020304" pitchFamily="18" charset="0"/>
                <a:cs typeface="Times New Roman" panose="02020603050405020304" pitchFamily="18" charset="0"/>
              </a:rPr>
              <a:t>, Colorado’s statutory process for real property may be found to result in deprivations of property that constitute an unconstitutional taking in violation of the Fifth Amendment Takings Clause of the U.S. Constitution.</a:t>
            </a:r>
            <a:r>
              <a:rPr lang="en-US" sz="2000" b="0" i="0" dirty="0">
                <a:effectLst/>
                <a:latin typeface="Times New Roman" panose="02020603050405020304" pitchFamily="18" charset="0"/>
                <a:cs typeface="Times New Roman" panose="02020603050405020304" pitchFamily="18" charset="0"/>
              </a:rPr>
              <a:t>​</a:t>
            </a:r>
          </a:p>
          <a:p>
            <a:pPr marL="0" indent="0" rtl="0" fontAlgn="base">
              <a:lnSpc>
                <a:spcPct val="100000"/>
              </a:lnSpc>
              <a:spcBef>
                <a:spcPts val="0"/>
              </a:spcBef>
              <a:buNone/>
            </a:pPr>
            <a:endParaRPr lang="en-US" sz="2000" b="1" i="0" u="none" strike="noStrike" dirty="0">
              <a:effectLst/>
              <a:latin typeface="Times New Roman" panose="02020603050405020304" pitchFamily="18" charset="0"/>
              <a:cs typeface="Times New Roman" panose="02020603050405020304" pitchFamily="18" charset="0"/>
            </a:endParaRPr>
          </a:p>
          <a:p>
            <a:pPr marL="0" indent="0" rtl="0" fontAlgn="base">
              <a:lnSpc>
                <a:spcPct val="100000"/>
              </a:lnSpc>
              <a:spcBef>
                <a:spcPts val="0"/>
              </a:spcBef>
              <a:buNone/>
            </a:pPr>
            <a:r>
              <a:rPr lang="en-US" sz="2000" b="1" i="0" u="none" strike="noStrike" dirty="0">
                <a:effectLst/>
                <a:latin typeface="Times New Roman" panose="02020603050405020304" pitchFamily="18" charset="0"/>
                <a:cs typeface="Times New Roman" panose="02020603050405020304" pitchFamily="18" charset="0"/>
              </a:rPr>
              <a:t>Colorado’s statutory process to recover unpaid property taxes deprives a property </a:t>
            </a:r>
            <a:r>
              <a:rPr lang="en-US" sz="2000" b="0" i="0" dirty="0">
                <a:effectLst/>
                <a:latin typeface="Times New Roman" panose="02020603050405020304" pitchFamily="18" charset="0"/>
                <a:cs typeface="Times New Roman" panose="02020603050405020304" pitchFamily="18" charset="0"/>
              </a:rPr>
              <a:t>​</a:t>
            </a:r>
            <a:r>
              <a:rPr lang="en-US" sz="2000" b="1" i="0" u="none" strike="noStrike" dirty="0">
                <a:effectLst/>
                <a:latin typeface="Times New Roman" panose="02020603050405020304" pitchFamily="18" charset="0"/>
                <a:cs typeface="Times New Roman" panose="02020603050405020304" pitchFamily="18" charset="0"/>
              </a:rPr>
              <a:t>owner of value that exceeds the amount of the unpaid property taxes. </a:t>
            </a:r>
            <a:endParaRPr lang="en-US" sz="2000" b="0" i="0" dirty="0">
              <a:effectLst/>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49002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E3174-9B0B-7A95-CCDD-1CBD06BD228C}"/>
              </a:ext>
            </a:extLst>
          </p:cNvPr>
          <p:cNvSpPr>
            <a:spLocks noGrp="1"/>
          </p:cNvSpPr>
          <p:nvPr>
            <p:ph type="title"/>
          </p:nvPr>
        </p:nvSpPr>
        <p:spPr>
          <a:xfrm>
            <a:off x="850392" y="554844"/>
            <a:ext cx="10881360" cy="1035832"/>
          </a:xfrm>
        </p:spPr>
        <p:txBody>
          <a:bodyPr/>
          <a:lstStyle/>
          <a:p>
            <a:pPr algn="ctr"/>
            <a:r>
              <a:rPr lang="en-US" sz="2000" dirty="0">
                <a:latin typeface="Times New Roman" panose="02020603050405020304" pitchFamily="18" charset="0"/>
                <a:cs typeface="Times New Roman" panose="02020603050405020304" pitchFamily="18" charset="0"/>
              </a:rPr>
              <a:t>Continuance of Public Auction</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39-11.5-106(2)(d) - Sale set aside by court order</a:t>
            </a:r>
          </a:p>
        </p:txBody>
      </p:sp>
      <p:sp>
        <p:nvSpPr>
          <p:cNvPr id="4" name="Slide Number Placeholder 3">
            <a:extLst>
              <a:ext uri="{FF2B5EF4-FFF2-40B4-BE49-F238E27FC236}">
                <a16:creationId xmlns:a16="http://schemas.microsoft.com/office/drawing/2014/main" id="{001CA6F2-A8F4-9AA8-BC49-5078CB3D2CE3}"/>
              </a:ext>
            </a:extLst>
          </p:cNvPr>
          <p:cNvSpPr>
            <a:spLocks noGrp="1"/>
          </p:cNvSpPr>
          <p:nvPr>
            <p:ph type="sldNum" sz="quarter" idx="12"/>
          </p:nvPr>
        </p:nvSpPr>
        <p:spPr/>
        <p:txBody>
          <a:bodyPr/>
          <a:lstStyle/>
          <a:p>
            <a:fld id="{294A09A9-5501-47C1-A89A-A340965A2BE2}" type="slidenum">
              <a:rPr lang="en-US" smtClean="0"/>
              <a:t>40</a:t>
            </a:fld>
            <a:endParaRPr lang="en-US" dirty="0"/>
          </a:p>
        </p:txBody>
      </p:sp>
      <p:sp>
        <p:nvSpPr>
          <p:cNvPr id="5" name="TextBox 4">
            <a:extLst>
              <a:ext uri="{FF2B5EF4-FFF2-40B4-BE49-F238E27FC236}">
                <a16:creationId xmlns:a16="http://schemas.microsoft.com/office/drawing/2014/main" id="{9B34CB9B-6FBB-8C30-CF7C-69A06CD048A5}"/>
              </a:ext>
            </a:extLst>
          </p:cNvPr>
          <p:cNvSpPr txBox="1"/>
          <p:nvPr/>
        </p:nvSpPr>
        <p:spPr>
          <a:xfrm>
            <a:off x="952500" y="1590676"/>
            <a:ext cx="10458450" cy="3785652"/>
          </a:xfrm>
          <a:prstGeom prst="rect">
            <a:avLst/>
          </a:prstGeom>
          <a:noFill/>
        </p:spPr>
        <p:txBody>
          <a:bodyPr wrap="square" rtlCol="0">
            <a:spAutoFit/>
          </a:bodyPr>
          <a:lstStyle/>
          <a:p>
            <a:pPr>
              <a:buAutoNum type="romanUcParenBoth"/>
            </a:pPr>
            <a:r>
              <a:rPr lang="en-US" sz="2000" dirty="0">
                <a:solidFill>
                  <a:schemeClr val="bg1"/>
                </a:solidFill>
                <a:latin typeface="Times New Roman" panose="02020603050405020304" pitchFamily="18" charset="0"/>
                <a:cs typeface="Times New Roman" panose="02020603050405020304" pitchFamily="18" charset="0"/>
              </a:rPr>
              <a:t>  Upon receipt of the Court Order, the Treasurer’s shall collect a fee in the amount $100.00 plus the costs of recording the Court Order along with a copy of the Certificate of Option for Treasurer's Deed, any assignments thereof, and, if applicable, the Treasurer's Deed, each marked "NULL &amp; VOID" and record the Order together with these documents.</a:t>
            </a:r>
          </a:p>
          <a:p>
            <a:endParaRPr lang="en-US" sz="2000" dirty="0">
              <a:solidFill>
                <a:schemeClr val="bg1"/>
              </a:solidFill>
              <a:latin typeface="Times New Roman" panose="02020603050405020304" pitchFamily="18" charset="0"/>
              <a:cs typeface="Times New Roman" panose="02020603050405020304" pitchFamily="18" charset="0"/>
            </a:endParaRPr>
          </a:p>
          <a:p>
            <a:pPr>
              <a:buAutoNum type="romanUcParenBoth" startAt="2"/>
            </a:pPr>
            <a:r>
              <a:rPr lang="en-US" sz="2000" dirty="0">
                <a:solidFill>
                  <a:schemeClr val="bg1"/>
                </a:solidFill>
                <a:latin typeface="Times New Roman" panose="02020603050405020304" pitchFamily="18" charset="0"/>
                <a:cs typeface="Times New Roman" panose="02020603050405020304" pitchFamily="18" charset="0"/>
              </a:rPr>
              <a:t> Upon recordation of the Court Order, the Certificate of Option for Treasurer's Deed is deemed canceled as if the Public Auction had not occurred, and the Tax Lien is deemed fully reinstated with the same Lien Priority as if the Public Auction had not occurred. </a:t>
            </a:r>
          </a:p>
          <a:p>
            <a:endParaRPr lang="en-US" sz="2000" dirty="0">
              <a:solidFill>
                <a:schemeClr val="bg1"/>
              </a:solidFill>
              <a:latin typeface="Times New Roman" panose="02020603050405020304" pitchFamily="18" charset="0"/>
              <a:cs typeface="Times New Roman" panose="02020603050405020304" pitchFamily="18" charset="0"/>
            </a:endParaRPr>
          </a:p>
          <a:p>
            <a:pPr marL="0">
              <a:buNone/>
            </a:pPr>
            <a:r>
              <a:rPr lang="en-US" sz="2000" dirty="0">
                <a:solidFill>
                  <a:schemeClr val="bg1"/>
                </a:solidFill>
                <a:latin typeface="Times New Roman" panose="02020603050405020304" pitchFamily="18" charset="0"/>
                <a:cs typeface="Times New Roman" panose="02020603050405020304" pitchFamily="18" charset="0"/>
              </a:rPr>
              <a:t>(III) within 10 calendar days after receipt of all documents, fees and costs specified in this subsection (2)(d), the Treasurer SHALL Mail a copy of the Court Order to each person entitled to receive the Notice pursuant to 39-11.5-104.</a:t>
            </a:r>
          </a:p>
        </p:txBody>
      </p:sp>
    </p:spTree>
    <p:extLst>
      <p:ext uri="{BB962C8B-B14F-4D97-AF65-F5344CB8AC3E}">
        <p14:creationId xmlns:p14="http://schemas.microsoft.com/office/powerpoint/2010/main" val="39240379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E3174-9B0B-7A95-CCDD-1CBD06BD228C}"/>
              </a:ext>
            </a:extLst>
          </p:cNvPr>
          <p:cNvSpPr>
            <a:spLocks noGrp="1"/>
          </p:cNvSpPr>
          <p:nvPr>
            <p:ph type="title"/>
          </p:nvPr>
        </p:nvSpPr>
        <p:spPr>
          <a:xfrm>
            <a:off x="850392" y="411480"/>
            <a:ext cx="10881360" cy="950595"/>
          </a:xfrm>
        </p:spPr>
        <p:txBody>
          <a:bodyPr/>
          <a:lstStyle/>
          <a:p>
            <a:pPr algn="ctr"/>
            <a:r>
              <a:rPr lang="en-US" sz="2000" dirty="0">
                <a:latin typeface="Times New Roman" panose="02020603050405020304" pitchFamily="18" charset="0"/>
                <a:cs typeface="Times New Roman" panose="02020603050405020304" pitchFamily="18" charset="0"/>
              </a:rPr>
              <a:t>Continuance of Public Auction</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39-11.5-106(2)(d) - Sale set aside by court order</a:t>
            </a:r>
          </a:p>
        </p:txBody>
      </p:sp>
      <p:sp>
        <p:nvSpPr>
          <p:cNvPr id="4" name="Slide Number Placeholder 3">
            <a:extLst>
              <a:ext uri="{FF2B5EF4-FFF2-40B4-BE49-F238E27FC236}">
                <a16:creationId xmlns:a16="http://schemas.microsoft.com/office/drawing/2014/main" id="{001CA6F2-A8F4-9AA8-BC49-5078CB3D2CE3}"/>
              </a:ext>
            </a:extLst>
          </p:cNvPr>
          <p:cNvSpPr>
            <a:spLocks noGrp="1"/>
          </p:cNvSpPr>
          <p:nvPr>
            <p:ph type="sldNum" sz="quarter" idx="12"/>
          </p:nvPr>
        </p:nvSpPr>
        <p:spPr/>
        <p:txBody>
          <a:bodyPr/>
          <a:lstStyle/>
          <a:p>
            <a:fld id="{294A09A9-5501-47C1-A89A-A340965A2BE2}" type="slidenum">
              <a:rPr lang="en-US" smtClean="0"/>
              <a:t>41</a:t>
            </a:fld>
            <a:endParaRPr lang="en-US" dirty="0"/>
          </a:p>
        </p:txBody>
      </p:sp>
      <p:sp>
        <p:nvSpPr>
          <p:cNvPr id="5" name="TextBox 4">
            <a:extLst>
              <a:ext uri="{FF2B5EF4-FFF2-40B4-BE49-F238E27FC236}">
                <a16:creationId xmlns:a16="http://schemas.microsoft.com/office/drawing/2014/main" id="{9B34CB9B-6FBB-8C30-CF7C-69A06CD048A5}"/>
              </a:ext>
            </a:extLst>
          </p:cNvPr>
          <p:cNvSpPr txBox="1"/>
          <p:nvPr/>
        </p:nvSpPr>
        <p:spPr>
          <a:xfrm>
            <a:off x="850391" y="1495426"/>
            <a:ext cx="10760583" cy="4708981"/>
          </a:xfrm>
          <a:prstGeom prst="rect">
            <a:avLst/>
          </a:prstGeom>
          <a:noFill/>
        </p:spPr>
        <p:txBody>
          <a:bodyPr wrap="square" rtlCol="0">
            <a:spAutoFit/>
          </a:bodyPr>
          <a:lstStyle/>
          <a:p>
            <a:pPr marL="0" indent="0">
              <a:buNone/>
            </a:pPr>
            <a:r>
              <a:rPr lang="en-US" sz="2000" dirty="0">
                <a:solidFill>
                  <a:schemeClr val="bg1"/>
                </a:solidFill>
                <a:latin typeface="Times New Roman" panose="02020603050405020304" pitchFamily="18" charset="0"/>
                <a:cs typeface="Times New Roman" panose="02020603050405020304" pitchFamily="18" charset="0"/>
              </a:rPr>
              <a:t>(IV)(A) After the recordation of the Court Order, the Lawful Holder of the Holder's assignee MAY notify the Treasurer in writing to reschedule the Public Auction within one (1) year of the issuance of the Order.  The Treasurer SHALL </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(B) Set a new date of Public Auction at least 30 calendar days but </a:t>
            </a:r>
            <a:r>
              <a:rPr lang="en-US" sz="2000" b="1" dirty="0">
                <a:solidFill>
                  <a:schemeClr val="bg1"/>
                </a:solidFill>
                <a:latin typeface="Times New Roman" panose="02020603050405020304" pitchFamily="18" charset="0"/>
                <a:cs typeface="Times New Roman" panose="02020603050405020304" pitchFamily="18" charset="0"/>
              </a:rPr>
              <a:t>NOT </a:t>
            </a:r>
            <a:r>
              <a:rPr lang="en-US" sz="2000" dirty="0">
                <a:solidFill>
                  <a:schemeClr val="bg1"/>
                </a:solidFill>
                <a:latin typeface="Times New Roman" panose="02020603050405020304" pitchFamily="18" charset="0"/>
                <a:cs typeface="Times New Roman" panose="02020603050405020304" pitchFamily="18" charset="0"/>
              </a:rPr>
              <a:t>more than 49 calendar days after the date on which the Treasurer receives notice to schedule a new date of Public Auction but </a:t>
            </a:r>
            <a:r>
              <a:rPr lang="en-US" sz="2000" b="1" dirty="0">
                <a:solidFill>
                  <a:schemeClr val="bg1"/>
                </a:solidFill>
                <a:latin typeface="Times New Roman" panose="02020603050405020304" pitchFamily="18" charset="0"/>
                <a:cs typeface="Times New Roman" panose="02020603050405020304" pitchFamily="18" charset="0"/>
              </a:rPr>
              <a:t>NOT</a:t>
            </a:r>
            <a:r>
              <a:rPr lang="en-US" sz="2000" dirty="0">
                <a:solidFill>
                  <a:schemeClr val="bg1"/>
                </a:solidFill>
                <a:latin typeface="Times New Roman" panose="02020603050405020304" pitchFamily="18" charset="0"/>
                <a:cs typeface="Times New Roman" panose="02020603050405020304" pitchFamily="18" charset="0"/>
              </a:rPr>
              <a:t> earlier than the scheduled Public Auction date as of the date of the Court Order.</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(C) </a:t>
            </a:r>
            <a:r>
              <a:rPr lang="en-US" sz="2000" b="1" dirty="0">
                <a:solidFill>
                  <a:schemeClr val="bg1"/>
                </a:solidFill>
                <a:latin typeface="Times New Roman" panose="02020603050405020304" pitchFamily="18" charset="0"/>
                <a:cs typeface="Times New Roman" panose="02020603050405020304" pitchFamily="18" charset="0"/>
              </a:rPr>
              <a:t>NO</a:t>
            </a:r>
            <a:r>
              <a:rPr lang="en-US" sz="2000" dirty="0">
                <a:solidFill>
                  <a:schemeClr val="bg1"/>
                </a:solidFill>
                <a:latin typeface="Times New Roman" panose="02020603050405020304" pitchFamily="18" charset="0"/>
                <a:cs typeface="Times New Roman" panose="02020603050405020304" pitchFamily="18" charset="0"/>
              </a:rPr>
              <a:t> later than 10 calendar days after receiving written notice to schedule a new date of Public Auction, the Treasurer SHALL mail a "KIP" Notice setting forth the rescheduled date of Public Auction to each person entitled to receive the Notice pursuant to 39-11.5-104. *</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*39-11.5-104 restated: </a:t>
            </a:r>
            <a:r>
              <a:rPr lang="en-US" sz="2000" b="1" dirty="0">
                <a:solidFill>
                  <a:schemeClr val="bg1"/>
                </a:solidFill>
                <a:latin typeface="Times New Roman" panose="02020603050405020304" pitchFamily="18" charset="0"/>
                <a:cs typeface="Times New Roman" panose="02020603050405020304" pitchFamily="18" charset="0"/>
              </a:rPr>
              <a:t>NO</a:t>
            </a:r>
            <a:r>
              <a:rPr lang="en-US" sz="2000" dirty="0">
                <a:solidFill>
                  <a:schemeClr val="bg1"/>
                </a:solidFill>
                <a:latin typeface="Times New Roman" panose="02020603050405020304" pitchFamily="18" charset="0"/>
                <a:cs typeface="Times New Roman" panose="02020603050405020304" pitchFamily="18" charset="0"/>
              </a:rPr>
              <a:t> more than 60 calendar days </a:t>
            </a:r>
            <a:r>
              <a:rPr lang="en-US" sz="2000" b="1" dirty="0">
                <a:solidFill>
                  <a:schemeClr val="bg1"/>
                </a:solidFill>
                <a:latin typeface="Times New Roman" panose="02020603050405020304" pitchFamily="18" charset="0"/>
                <a:cs typeface="Times New Roman" panose="02020603050405020304" pitchFamily="18" charset="0"/>
              </a:rPr>
              <a:t>NOR</a:t>
            </a:r>
            <a:r>
              <a:rPr lang="en-US" sz="2000" dirty="0">
                <a:solidFill>
                  <a:schemeClr val="bg1"/>
                </a:solidFill>
                <a:latin typeface="Times New Roman" panose="02020603050405020304" pitchFamily="18" charset="0"/>
                <a:cs typeface="Times New Roman" panose="02020603050405020304" pitchFamily="18" charset="0"/>
              </a:rPr>
              <a:t> less than 45 calendar days prior to the Public Auction the Treasurer SHALL publish the "KIP" Notice adding the 1st and Last Publication dates on the Treasurer's Office Website.</a:t>
            </a:r>
            <a:endParaRPr lang="en-US"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729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E3174-9B0B-7A95-CCDD-1CBD06BD228C}"/>
              </a:ext>
            </a:extLst>
          </p:cNvPr>
          <p:cNvSpPr>
            <a:spLocks noGrp="1"/>
          </p:cNvSpPr>
          <p:nvPr>
            <p:ph type="title"/>
          </p:nvPr>
        </p:nvSpPr>
        <p:spPr>
          <a:xfrm>
            <a:off x="850392" y="411480"/>
            <a:ext cx="10881360" cy="950595"/>
          </a:xfrm>
        </p:spPr>
        <p:txBody>
          <a:bodyPr/>
          <a:lstStyle/>
          <a:p>
            <a:pPr algn="ctr"/>
            <a:r>
              <a:rPr lang="en-US" sz="2000" dirty="0">
                <a:latin typeface="Times New Roman" panose="02020603050405020304" pitchFamily="18" charset="0"/>
                <a:cs typeface="Times New Roman" panose="02020603050405020304" pitchFamily="18" charset="0"/>
              </a:rPr>
              <a:t>Continuance of Public Auction</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39-11.5-106(2)(d) - Sale set aside by court order</a:t>
            </a:r>
          </a:p>
        </p:txBody>
      </p:sp>
      <p:sp>
        <p:nvSpPr>
          <p:cNvPr id="4" name="Slide Number Placeholder 3">
            <a:extLst>
              <a:ext uri="{FF2B5EF4-FFF2-40B4-BE49-F238E27FC236}">
                <a16:creationId xmlns:a16="http://schemas.microsoft.com/office/drawing/2014/main" id="{001CA6F2-A8F4-9AA8-BC49-5078CB3D2CE3}"/>
              </a:ext>
            </a:extLst>
          </p:cNvPr>
          <p:cNvSpPr>
            <a:spLocks noGrp="1"/>
          </p:cNvSpPr>
          <p:nvPr>
            <p:ph type="sldNum" sz="quarter" idx="12"/>
          </p:nvPr>
        </p:nvSpPr>
        <p:spPr/>
        <p:txBody>
          <a:bodyPr/>
          <a:lstStyle/>
          <a:p>
            <a:fld id="{294A09A9-5501-47C1-A89A-A340965A2BE2}" type="slidenum">
              <a:rPr lang="en-US" smtClean="0"/>
              <a:t>42</a:t>
            </a:fld>
            <a:endParaRPr lang="en-US" dirty="0"/>
          </a:p>
        </p:txBody>
      </p:sp>
      <p:sp>
        <p:nvSpPr>
          <p:cNvPr id="5" name="TextBox 4">
            <a:extLst>
              <a:ext uri="{FF2B5EF4-FFF2-40B4-BE49-F238E27FC236}">
                <a16:creationId xmlns:a16="http://schemas.microsoft.com/office/drawing/2014/main" id="{9B34CB9B-6FBB-8C30-CF7C-69A06CD048A5}"/>
              </a:ext>
            </a:extLst>
          </p:cNvPr>
          <p:cNvSpPr txBox="1"/>
          <p:nvPr/>
        </p:nvSpPr>
        <p:spPr>
          <a:xfrm>
            <a:off x="850391" y="1495426"/>
            <a:ext cx="10760583" cy="3785652"/>
          </a:xfrm>
          <a:prstGeom prst="rect">
            <a:avLst/>
          </a:prstGeom>
          <a:noFill/>
        </p:spPr>
        <p:txBody>
          <a:bodyPr wrap="square" rtlCol="0">
            <a:spAutoFit/>
          </a:bodyPr>
          <a:lstStyle/>
          <a:p>
            <a:pPr marL="0" indent="0">
              <a:buNone/>
            </a:pPr>
            <a:r>
              <a:rPr lang="en-US" sz="2000" dirty="0">
                <a:solidFill>
                  <a:schemeClr val="bg1"/>
                </a:solidFill>
                <a:latin typeface="Times New Roman" panose="02020603050405020304" pitchFamily="18" charset="0"/>
                <a:cs typeface="Times New Roman" panose="02020603050405020304" pitchFamily="18" charset="0"/>
              </a:rPr>
              <a:t>(D) All fees and costs of the Treasurer for actions performed pursuant to this section and the cost of recording the Court Order and Documents incorporated into the Court Order by attachment are part of the Public Auction costs. </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(E) After a Public Auction has been set aside and subsequently rescheduled the Public Auction may be continued in accordance with subsections (1) and (2)(e) of this section.  </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000" dirty="0">
                <a:solidFill>
                  <a:schemeClr val="bg1"/>
                </a:solidFill>
                <a:latin typeface="Times New Roman" panose="02020603050405020304" pitchFamily="18" charset="0"/>
                <a:cs typeface="Times New Roman" panose="02020603050405020304" pitchFamily="18" charset="0"/>
              </a:rPr>
              <a:t>(F) If a written request to reschedule the Public Auction is </a:t>
            </a:r>
            <a:r>
              <a:rPr lang="en-US" sz="2000" b="1" dirty="0">
                <a:solidFill>
                  <a:schemeClr val="bg1"/>
                </a:solidFill>
                <a:latin typeface="Times New Roman" panose="02020603050405020304" pitchFamily="18" charset="0"/>
                <a:cs typeface="Times New Roman" panose="02020603050405020304" pitchFamily="18" charset="0"/>
              </a:rPr>
              <a:t>NOT</a:t>
            </a:r>
            <a:r>
              <a:rPr lang="en-US" sz="2000" dirty="0">
                <a:solidFill>
                  <a:schemeClr val="bg1"/>
                </a:solidFill>
                <a:latin typeface="Times New Roman" panose="02020603050405020304" pitchFamily="18" charset="0"/>
                <a:cs typeface="Times New Roman" panose="02020603050405020304" pitchFamily="18" charset="0"/>
              </a:rPr>
              <a:t> received by the Treasurer within one </a:t>
            </a:r>
          </a:p>
          <a:p>
            <a:pPr marL="457200" indent="-457200">
              <a:buAutoNum type="arabicParenBoth"/>
            </a:pPr>
            <a:r>
              <a:rPr lang="en-US" sz="2000" dirty="0">
                <a:solidFill>
                  <a:schemeClr val="bg1"/>
                </a:solidFill>
                <a:latin typeface="Times New Roman" panose="02020603050405020304" pitchFamily="18" charset="0"/>
                <a:cs typeface="Times New Roman" panose="02020603050405020304" pitchFamily="18" charset="0"/>
              </a:rPr>
              <a:t>year of the issuance of the Order, the Public Auction must be withdrawn. </a:t>
            </a:r>
          </a:p>
          <a:p>
            <a:endParaRPr lang="en-US"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(G) The periods for which a Public Auction MAY be continued under this subsection (2) are in </a:t>
            </a:r>
            <a:r>
              <a:rPr lang="en-US" sz="2000" u="sng" dirty="0">
                <a:solidFill>
                  <a:schemeClr val="bg1"/>
                </a:solidFill>
                <a:latin typeface="Times New Roman" panose="02020603050405020304" pitchFamily="18" charset="0"/>
                <a:cs typeface="Times New Roman" panose="02020603050405020304" pitchFamily="18" charset="0"/>
              </a:rPr>
              <a:t>addition</a:t>
            </a:r>
            <a:r>
              <a:rPr lang="en-US" sz="2000" dirty="0">
                <a:solidFill>
                  <a:schemeClr val="bg1"/>
                </a:solidFill>
                <a:latin typeface="Times New Roman" panose="02020603050405020304" pitchFamily="18" charset="0"/>
                <a:cs typeface="Times New Roman" panose="02020603050405020304" pitchFamily="18" charset="0"/>
              </a:rPr>
              <a:t> to the twelve (12) month period of continuance.</a:t>
            </a:r>
          </a:p>
        </p:txBody>
      </p:sp>
    </p:spTree>
    <p:extLst>
      <p:ext uri="{BB962C8B-B14F-4D97-AF65-F5344CB8AC3E}">
        <p14:creationId xmlns:p14="http://schemas.microsoft.com/office/powerpoint/2010/main" val="127420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5BC92-868A-26B2-CBC0-C9D94E65F1A4}"/>
              </a:ext>
            </a:extLst>
          </p:cNvPr>
          <p:cNvSpPr>
            <a:spLocks noGrp="1"/>
          </p:cNvSpPr>
          <p:nvPr>
            <p:ph type="ctrTitle"/>
          </p:nvPr>
        </p:nvSpPr>
        <p:spPr/>
        <p:txBody>
          <a:bodyPr/>
          <a:lstStyle/>
          <a:p>
            <a:r>
              <a:rPr lang="en-US" sz="4800" b="1" spc="600" dirty="0">
                <a:ln w="28575">
                  <a:noFill/>
                  <a:prstDash val="solid"/>
                </a:ln>
                <a:solidFill>
                  <a:schemeClr val="bg1"/>
                </a:solidFill>
                <a:latin typeface="Times New Roman" panose="02020603050405020304" pitchFamily="18" charset="0"/>
                <a:ea typeface="Verdana" panose="020B0604030504040204" pitchFamily="34" charset="0"/>
                <a:cs typeface="Times New Roman" panose="02020603050405020304" pitchFamily="18" charset="0"/>
              </a:rPr>
              <a:t>Q&amp;A</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87596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E1892-81E6-551C-7B5A-DEA68224520B}"/>
              </a:ext>
            </a:extLst>
          </p:cNvPr>
          <p:cNvSpPr>
            <a:spLocks noGrp="1"/>
          </p:cNvSpPr>
          <p:nvPr>
            <p:ph type="title"/>
          </p:nvPr>
        </p:nvSpPr>
        <p:spPr/>
        <p:txBody>
          <a:bodyPr/>
          <a:lstStyle/>
          <a:p>
            <a:r>
              <a:rPr lang="en-US" sz="4800" b="1" spc="600" dirty="0">
                <a:ln w="28575">
                  <a:noFill/>
                  <a:prstDash val="solid"/>
                </a:ln>
                <a:solidFill>
                  <a:schemeClr val="bg1"/>
                </a:solidFill>
                <a:latin typeface="Times New Roman" panose="02020603050405020304" pitchFamily="18" charset="0"/>
                <a:cs typeface="Times New Roman" panose="02020603050405020304" pitchFamily="18" charset="0"/>
              </a:rPr>
              <a:t>THANK YOU</a:t>
            </a:r>
            <a:endParaRPr lang="en-US"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55519D01-29BE-BE76-41C5-9D58AD8119DC}"/>
              </a:ext>
            </a:extLst>
          </p:cNvPr>
          <p:cNvSpPr>
            <a:spLocks noGrp="1"/>
          </p:cNvSpPr>
          <p:nvPr>
            <p:ph type="body" idx="1"/>
          </p:nvPr>
        </p:nvSpPr>
        <p:spPr/>
        <p:txBody>
          <a:bodyPr/>
          <a:lstStyle/>
          <a:p>
            <a:pPr algn="l"/>
            <a:r>
              <a:rPr lang="en-US" sz="2000" dirty="0">
                <a:latin typeface="Times New Roman" panose="02020603050405020304" pitchFamily="18" charset="0"/>
                <a:cs typeface="Times New Roman" panose="02020603050405020304" pitchFamily="18" charset="0"/>
              </a:rPr>
              <a:t>Holly Ryan, Esq.​</a:t>
            </a:r>
          </a:p>
          <a:p>
            <a:pPr algn="l"/>
            <a:r>
              <a:rPr lang="en-US" sz="2000" dirty="0">
                <a:latin typeface="Times New Roman" panose="02020603050405020304" pitchFamily="18" charset="0"/>
                <a:cs typeface="Times New Roman" panose="02020603050405020304" pitchFamily="18" charset="0"/>
              </a:rPr>
              <a:t>hryan@douglas.co.us</a:t>
            </a:r>
            <a:endParaRPr lang="en-US" sz="2000" dirty="0">
              <a:latin typeface="Times New Roman" panose="02020603050405020304" pitchFamily="18" charset="0"/>
              <a:ea typeface="Calibri"/>
              <a:cs typeface="Times New Roman" panose="02020603050405020304" pitchFamily="18" charset="0"/>
            </a:endParaRPr>
          </a:p>
          <a:p>
            <a:endParaRPr lang="en-US" dirty="0"/>
          </a:p>
        </p:txBody>
      </p:sp>
    </p:spTree>
    <p:extLst>
      <p:ext uri="{BB962C8B-B14F-4D97-AF65-F5344CB8AC3E}">
        <p14:creationId xmlns:p14="http://schemas.microsoft.com/office/powerpoint/2010/main" val="1877701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369D21B-9EAC-0207-6D27-9D7F230B9667}"/>
              </a:ext>
            </a:extLst>
          </p:cNvPr>
          <p:cNvSpPr>
            <a:spLocks noGrp="1"/>
          </p:cNvSpPr>
          <p:nvPr>
            <p:ph type="sldNum" sz="quarter" idx="11"/>
          </p:nvPr>
        </p:nvSpPr>
        <p:spPr/>
        <p:txBody>
          <a:bodyPr/>
          <a:lstStyle/>
          <a:p>
            <a:fld id="{294A09A9-5501-47C1-A89A-A340965A2BE2}" type="slidenum">
              <a:rPr lang="en-US" smtClean="0"/>
              <a:pPr/>
              <a:t>5</a:t>
            </a:fld>
            <a:endParaRPr lang="en-US" dirty="0"/>
          </a:p>
        </p:txBody>
      </p:sp>
      <p:sp>
        <p:nvSpPr>
          <p:cNvPr id="4" name="Title 3">
            <a:extLst>
              <a:ext uri="{FF2B5EF4-FFF2-40B4-BE49-F238E27FC236}">
                <a16:creationId xmlns:a16="http://schemas.microsoft.com/office/drawing/2014/main" id="{8AB27706-1CA9-2529-04D2-9C6883805E60}"/>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Tax lien sale</a:t>
            </a:r>
          </a:p>
        </p:txBody>
      </p:sp>
      <p:sp>
        <p:nvSpPr>
          <p:cNvPr id="5" name="Content Placeholder 4">
            <a:extLst>
              <a:ext uri="{FF2B5EF4-FFF2-40B4-BE49-F238E27FC236}">
                <a16:creationId xmlns:a16="http://schemas.microsoft.com/office/drawing/2014/main" id="{CF4E42A5-CB07-6B7C-E38C-B26C2952C13E}"/>
              </a:ext>
            </a:extLst>
          </p:cNvPr>
          <p:cNvSpPr>
            <a:spLocks noGrp="1"/>
          </p:cNvSpPr>
          <p:nvPr>
            <p:ph idx="1"/>
          </p:nvPr>
        </p:nvSpPr>
        <p:spPr>
          <a:xfrm>
            <a:off x="1536192" y="2212848"/>
            <a:ext cx="9177116" cy="3360049"/>
          </a:xfrm>
        </p:spPr>
        <p:txBody>
          <a:bodyPr/>
          <a:lstStyle/>
          <a:p>
            <a:pPr marL="0" indent="0">
              <a:buNone/>
            </a:pPr>
            <a:r>
              <a:rPr lang="en-US" sz="2000" b="0" i="0" u="none" strike="noStrike" dirty="0">
                <a:solidFill>
                  <a:schemeClr val="bg1"/>
                </a:solidFill>
                <a:effectLst/>
                <a:latin typeface="Times New Roman" panose="02020603050405020304" pitchFamily="18" charset="0"/>
                <a:cs typeface="Times New Roman" panose="02020603050405020304" pitchFamily="18" charset="0"/>
              </a:rPr>
              <a:t>39-11.5-102(1) At any time at least 3 years from the date of the sale of a tax lien, a Lawful Holder (COP holder from tax lien sale or their assigned) MAY file an application for a public auction for a certificate of option for treasurer’s deed for the property subject to the tax lien described in the certificate of purchase held by the Lawful Holder (or their assigned). In so doing the Lawful Holder shall file an "Application for Public Auction" in a form and manner determined by the Treasurer</a:t>
            </a: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046800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F7E09-6A9E-9FCC-7867-895F21ABE716}"/>
              </a:ext>
            </a:extLst>
          </p:cNvPr>
          <p:cNvSpPr>
            <a:spLocks noGrp="1"/>
          </p:cNvSpPr>
          <p:nvPr>
            <p:ph type="title"/>
          </p:nvPr>
        </p:nvSpPr>
        <p:spPr/>
        <p:txBody>
          <a:bodyPr>
            <a:normAutofit/>
          </a:bodyPr>
          <a:lstStyle/>
          <a:p>
            <a:r>
              <a:rPr lang="en-US" sz="4000" b="1" spc="600" dirty="0">
                <a:ln w="28575">
                  <a:noFill/>
                  <a:prstDash val="solid"/>
                </a:ln>
                <a:solidFill>
                  <a:schemeClr val="bg1"/>
                </a:solidFill>
                <a:latin typeface="Times New Roman" panose="02020603050405020304" pitchFamily="18" charset="0"/>
                <a:cs typeface="Times New Roman" panose="02020603050405020304" pitchFamily="18" charset="0"/>
              </a:rPr>
              <a:t>CONTENTS</a:t>
            </a:r>
            <a:endParaRPr lang="en-US"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9157728F-9EA1-A705-8E4D-B7823E4F4C26}"/>
              </a:ext>
            </a:extLst>
          </p:cNvPr>
          <p:cNvSpPr>
            <a:spLocks noGrp="1"/>
          </p:cNvSpPr>
          <p:nvPr>
            <p:ph type="sldNum" sz="quarter" idx="11"/>
          </p:nvPr>
        </p:nvSpPr>
        <p:spPr/>
        <p:txBody>
          <a:bodyPr/>
          <a:lstStyle/>
          <a:p>
            <a:fld id="{294A09A9-5501-47C1-A89A-A340965A2BE2}" type="slidenum">
              <a:rPr lang="en-US" smtClean="0"/>
              <a:pPr/>
              <a:t>6</a:t>
            </a:fld>
            <a:endParaRPr lang="en-US" dirty="0"/>
          </a:p>
        </p:txBody>
      </p:sp>
      <p:sp>
        <p:nvSpPr>
          <p:cNvPr id="3" name="Content Placeholder 2">
            <a:extLst>
              <a:ext uri="{FF2B5EF4-FFF2-40B4-BE49-F238E27FC236}">
                <a16:creationId xmlns:a16="http://schemas.microsoft.com/office/drawing/2014/main" id="{199158D4-7B61-0A48-E33F-792278D05724}"/>
              </a:ext>
            </a:extLst>
          </p:cNvPr>
          <p:cNvSpPr>
            <a:spLocks noGrp="1"/>
          </p:cNvSpPr>
          <p:nvPr>
            <p:ph idx="1"/>
          </p:nvPr>
        </p:nvSpPr>
        <p:spPr/>
        <p:txBody>
          <a:bodyPr/>
          <a:lstStyle/>
          <a:p>
            <a:pPr marL="342900" indent="-342900" algn="l">
              <a:lnSpc>
                <a:spcPct val="150000"/>
              </a:lnSpc>
              <a:buClr>
                <a:schemeClr val="accent6"/>
              </a:buClr>
              <a:buFont typeface="Courier New" panose="02070309020205020404" pitchFamily="49" charset="0"/>
              <a:buChar char="o"/>
            </a:pPr>
            <a:r>
              <a:rPr lang="en-US" dirty="0">
                <a:solidFill>
                  <a:schemeClr val="bg1"/>
                </a:solidFill>
                <a:latin typeface="Times New Roman" panose="02020603050405020304" pitchFamily="18" charset="0"/>
                <a:cs typeface="Times New Roman" panose="02020603050405020304" pitchFamily="18" charset="0"/>
              </a:rPr>
              <a:t>Timeline Overview</a:t>
            </a:r>
          </a:p>
          <a:p>
            <a:pPr marL="342900" indent="-342900" algn="l">
              <a:lnSpc>
                <a:spcPct val="150000"/>
              </a:lnSpc>
              <a:buClr>
                <a:schemeClr val="accent6"/>
              </a:buClr>
              <a:buFont typeface="Courier New" panose="02070309020205020404" pitchFamily="49" charset="0"/>
              <a:buChar char="o"/>
            </a:pPr>
            <a:r>
              <a:rPr lang="en-US" dirty="0">
                <a:solidFill>
                  <a:schemeClr val="bg1"/>
                </a:solidFill>
                <a:latin typeface="Times New Roman" panose="02020603050405020304" pitchFamily="18" charset="0"/>
                <a:cs typeface="Times New Roman" panose="02020603050405020304" pitchFamily="18" charset="0"/>
              </a:rPr>
              <a:t>Definitions</a:t>
            </a:r>
          </a:p>
          <a:p>
            <a:pPr marL="342900" indent="-342900" algn="l">
              <a:lnSpc>
                <a:spcPct val="150000"/>
              </a:lnSpc>
              <a:buClr>
                <a:schemeClr val="accent6"/>
              </a:buCl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Process and Costs</a:t>
            </a:r>
            <a:endParaRPr lang="en-US" dirty="0">
              <a:solidFill>
                <a:schemeClr val="bg1"/>
              </a:solidFill>
              <a:latin typeface="Times New Roman" panose="02020603050405020304" pitchFamily="18" charset="0"/>
              <a:cs typeface="Times New Roman" panose="02020603050405020304" pitchFamily="18" charset="0"/>
            </a:endParaRPr>
          </a:p>
          <a:p>
            <a:pPr marL="342900" indent="-342900" algn="l">
              <a:lnSpc>
                <a:spcPct val="150000"/>
              </a:lnSpc>
              <a:buClr>
                <a:schemeClr val="accent6"/>
              </a:buClr>
              <a:buFont typeface="Courier New" panose="02070309020205020404" pitchFamily="49" charset="0"/>
              <a:buChar char="o"/>
            </a:pPr>
            <a:r>
              <a:rPr lang="en-US" dirty="0">
                <a:solidFill>
                  <a:schemeClr val="bg1"/>
                </a:solidFill>
                <a:latin typeface="Times New Roman" panose="02020603050405020304" pitchFamily="18" charset="0"/>
                <a:cs typeface="Times New Roman" panose="02020603050405020304" pitchFamily="18" charset="0"/>
              </a:rPr>
              <a:t>Q&amp;A</a:t>
            </a:r>
          </a:p>
        </p:txBody>
      </p:sp>
    </p:spTree>
    <p:extLst>
      <p:ext uri="{BB962C8B-B14F-4D97-AF65-F5344CB8AC3E}">
        <p14:creationId xmlns:p14="http://schemas.microsoft.com/office/powerpoint/2010/main" val="3548027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90BF9-4E3A-F588-D024-20E91F85BC59}"/>
              </a:ext>
            </a:extLst>
          </p:cNvPr>
          <p:cNvSpPr>
            <a:spLocks noGrp="1"/>
          </p:cNvSpPr>
          <p:nvPr>
            <p:ph type="title"/>
          </p:nvPr>
        </p:nvSpPr>
        <p:spPr>
          <a:xfrm>
            <a:off x="781622" y="574424"/>
            <a:ext cx="10643616" cy="923544"/>
          </a:xfrm>
        </p:spPr>
        <p:txBody>
          <a:bodyPr>
            <a:normAutofit fontScale="90000"/>
          </a:bodyPr>
          <a:lstStyle/>
          <a:p>
            <a:pPr algn="ctr"/>
            <a:r>
              <a:rPr lang="en-US" b="0" dirty="0"/>
              <a:t>Treasurer deed process</a:t>
            </a:r>
            <a:br>
              <a:rPr lang="en-US" b="0" dirty="0"/>
            </a:br>
            <a:r>
              <a:rPr lang="en-US" b="0" dirty="0"/>
              <a:t>Prior to public auction</a:t>
            </a:r>
            <a:endParaRPr lang="en-US" dirty="0"/>
          </a:p>
        </p:txBody>
      </p:sp>
      <p:sp>
        <p:nvSpPr>
          <p:cNvPr id="3" name="Text Placeholder 2">
            <a:extLst>
              <a:ext uri="{FF2B5EF4-FFF2-40B4-BE49-F238E27FC236}">
                <a16:creationId xmlns:a16="http://schemas.microsoft.com/office/drawing/2014/main" id="{0990AD96-B7D3-7FA8-DEA0-17CE45989CB8}"/>
              </a:ext>
            </a:extLst>
          </p:cNvPr>
          <p:cNvSpPr>
            <a:spLocks noGrp="1"/>
          </p:cNvSpPr>
          <p:nvPr>
            <p:ph type="body" sz="quarter" idx="10"/>
          </p:nvPr>
        </p:nvSpPr>
        <p:spPr>
          <a:xfrm>
            <a:off x="208924" y="1760546"/>
            <a:ext cx="1149532" cy="445972"/>
          </a:xfrm>
        </p:spPr>
        <p:txBody>
          <a:bodyPr>
            <a:normAutofit fontScale="92500" lnSpcReduction="10000"/>
          </a:bodyPr>
          <a:lstStyle/>
          <a:p>
            <a:r>
              <a:rPr lang="en-US"/>
              <a:t>Request VIA APPLICATION</a:t>
            </a:r>
          </a:p>
        </p:txBody>
      </p:sp>
      <p:sp>
        <p:nvSpPr>
          <p:cNvPr id="4" name="Text Placeholder 3">
            <a:extLst>
              <a:ext uri="{FF2B5EF4-FFF2-40B4-BE49-F238E27FC236}">
                <a16:creationId xmlns:a16="http://schemas.microsoft.com/office/drawing/2014/main" id="{650D4D8F-F641-34DE-7A31-CDB96A279BA2}"/>
              </a:ext>
            </a:extLst>
          </p:cNvPr>
          <p:cNvSpPr>
            <a:spLocks noGrp="1"/>
          </p:cNvSpPr>
          <p:nvPr>
            <p:ph type="body" sz="quarter" idx="11"/>
          </p:nvPr>
        </p:nvSpPr>
        <p:spPr>
          <a:xfrm>
            <a:off x="3131909" y="1651633"/>
            <a:ext cx="1377128" cy="437313"/>
          </a:xfrm>
        </p:spPr>
        <p:txBody>
          <a:bodyPr>
            <a:noAutofit/>
          </a:bodyPr>
          <a:lstStyle/>
          <a:p>
            <a:r>
              <a:rPr lang="en-US" sz="1300"/>
              <a:t>Mail Owner Notice</a:t>
            </a:r>
            <a:endParaRPr lang="en-US" sz="1300">
              <a:cs typeface="Calibri"/>
            </a:endParaRPr>
          </a:p>
        </p:txBody>
      </p:sp>
      <p:sp>
        <p:nvSpPr>
          <p:cNvPr id="5" name="Text Placeholder 4">
            <a:extLst>
              <a:ext uri="{FF2B5EF4-FFF2-40B4-BE49-F238E27FC236}">
                <a16:creationId xmlns:a16="http://schemas.microsoft.com/office/drawing/2014/main" id="{8B15C0AF-099D-62E8-A8B3-C73C74BF51A8}"/>
              </a:ext>
            </a:extLst>
          </p:cNvPr>
          <p:cNvSpPr>
            <a:spLocks noGrp="1"/>
          </p:cNvSpPr>
          <p:nvPr>
            <p:ph type="body" sz="quarter" idx="12"/>
          </p:nvPr>
        </p:nvSpPr>
        <p:spPr>
          <a:xfrm>
            <a:off x="5447212" y="1651632"/>
            <a:ext cx="1614214" cy="445973"/>
          </a:xfrm>
        </p:spPr>
        <p:txBody>
          <a:bodyPr>
            <a:normAutofit/>
          </a:bodyPr>
          <a:lstStyle/>
          <a:p>
            <a:r>
              <a:rPr lang="en-US"/>
              <a:t>Publications</a:t>
            </a:r>
          </a:p>
        </p:txBody>
      </p:sp>
      <p:sp>
        <p:nvSpPr>
          <p:cNvPr id="6" name="Text Placeholder 5">
            <a:extLst>
              <a:ext uri="{FF2B5EF4-FFF2-40B4-BE49-F238E27FC236}">
                <a16:creationId xmlns:a16="http://schemas.microsoft.com/office/drawing/2014/main" id="{85CF16ED-B26B-EB35-F5E7-278D73BD2CDD}"/>
              </a:ext>
            </a:extLst>
          </p:cNvPr>
          <p:cNvSpPr>
            <a:spLocks noGrp="1"/>
          </p:cNvSpPr>
          <p:nvPr>
            <p:ph type="body" sz="quarter" idx="13"/>
          </p:nvPr>
        </p:nvSpPr>
        <p:spPr>
          <a:xfrm>
            <a:off x="8550255" y="1651633"/>
            <a:ext cx="1614214" cy="436021"/>
          </a:xfrm>
        </p:spPr>
        <p:txBody>
          <a:bodyPr>
            <a:normAutofit fontScale="92500" lnSpcReduction="10000"/>
          </a:bodyPr>
          <a:lstStyle/>
          <a:p>
            <a:r>
              <a:rPr lang="en-US"/>
              <a:t>Post KIP Notice Treasurer office</a:t>
            </a:r>
          </a:p>
        </p:txBody>
      </p:sp>
      <p:sp>
        <p:nvSpPr>
          <p:cNvPr id="15" name="Text Placeholder 14">
            <a:extLst>
              <a:ext uri="{FF2B5EF4-FFF2-40B4-BE49-F238E27FC236}">
                <a16:creationId xmlns:a16="http://schemas.microsoft.com/office/drawing/2014/main" id="{13175FEE-ED6A-D995-50DF-F6AF03FA7708}"/>
              </a:ext>
            </a:extLst>
          </p:cNvPr>
          <p:cNvSpPr>
            <a:spLocks noGrp="1"/>
          </p:cNvSpPr>
          <p:nvPr>
            <p:ph type="body" sz="quarter" idx="20"/>
          </p:nvPr>
        </p:nvSpPr>
        <p:spPr>
          <a:xfrm>
            <a:off x="1502230" y="2960813"/>
            <a:ext cx="1621021" cy="445974"/>
          </a:xfrm>
        </p:spPr>
        <p:txBody>
          <a:bodyPr>
            <a:normAutofit/>
          </a:bodyPr>
          <a:lstStyle/>
          <a:p>
            <a:r>
              <a:rPr lang="en-US" dirty="0"/>
              <a:t>Record Application</a:t>
            </a:r>
          </a:p>
        </p:txBody>
      </p:sp>
      <p:sp>
        <p:nvSpPr>
          <p:cNvPr id="16" name="Text Placeholder 15">
            <a:extLst>
              <a:ext uri="{FF2B5EF4-FFF2-40B4-BE49-F238E27FC236}">
                <a16:creationId xmlns:a16="http://schemas.microsoft.com/office/drawing/2014/main" id="{BD9C535C-2004-40A6-4DB3-45441A7270EE}"/>
              </a:ext>
            </a:extLst>
          </p:cNvPr>
          <p:cNvSpPr>
            <a:spLocks noGrp="1"/>
          </p:cNvSpPr>
          <p:nvPr>
            <p:ph type="body" sz="quarter" idx="21"/>
          </p:nvPr>
        </p:nvSpPr>
        <p:spPr>
          <a:xfrm>
            <a:off x="4689234" y="2960813"/>
            <a:ext cx="1285744" cy="376025"/>
          </a:xfrm>
        </p:spPr>
        <p:txBody>
          <a:bodyPr>
            <a:noAutofit/>
          </a:bodyPr>
          <a:lstStyle/>
          <a:p>
            <a:r>
              <a:rPr lang="en-US" sz="800" dirty="0"/>
              <a:t>Mailing List (ML) &amp; Known Interested Party (KIP) Notice</a:t>
            </a:r>
          </a:p>
        </p:txBody>
      </p:sp>
      <p:sp>
        <p:nvSpPr>
          <p:cNvPr id="17" name="Text Placeholder 16">
            <a:extLst>
              <a:ext uri="{FF2B5EF4-FFF2-40B4-BE49-F238E27FC236}">
                <a16:creationId xmlns:a16="http://schemas.microsoft.com/office/drawing/2014/main" id="{19C27114-9B98-05F1-2C51-A3FD33766E74}"/>
              </a:ext>
            </a:extLst>
          </p:cNvPr>
          <p:cNvSpPr>
            <a:spLocks noGrp="1"/>
          </p:cNvSpPr>
          <p:nvPr>
            <p:ph type="body" sz="quarter" idx="22"/>
          </p:nvPr>
        </p:nvSpPr>
        <p:spPr>
          <a:xfrm>
            <a:off x="7061426" y="2890865"/>
            <a:ext cx="1312477" cy="445973"/>
          </a:xfrm>
        </p:spPr>
        <p:txBody>
          <a:bodyPr>
            <a:normAutofit/>
          </a:bodyPr>
          <a:lstStyle/>
          <a:p>
            <a:r>
              <a:rPr lang="en-US" dirty="0"/>
              <a:t>Post Property &amp; Publish Web</a:t>
            </a:r>
          </a:p>
        </p:txBody>
      </p:sp>
      <p:sp>
        <p:nvSpPr>
          <p:cNvPr id="18" name="Text Placeholder 17">
            <a:extLst>
              <a:ext uri="{FF2B5EF4-FFF2-40B4-BE49-F238E27FC236}">
                <a16:creationId xmlns:a16="http://schemas.microsoft.com/office/drawing/2014/main" id="{BE9C35BB-FBE3-581A-549F-7C67FA943B40}"/>
              </a:ext>
            </a:extLst>
          </p:cNvPr>
          <p:cNvSpPr>
            <a:spLocks noGrp="1"/>
          </p:cNvSpPr>
          <p:nvPr>
            <p:ph type="body" sz="quarter" idx="23"/>
          </p:nvPr>
        </p:nvSpPr>
        <p:spPr>
          <a:xfrm>
            <a:off x="9814982" y="3080084"/>
            <a:ext cx="1503815" cy="256754"/>
          </a:xfrm>
        </p:spPr>
        <p:txBody>
          <a:bodyPr>
            <a:normAutofit/>
          </a:bodyPr>
          <a:lstStyle/>
          <a:p>
            <a:r>
              <a:rPr lang="en-US" dirty="0"/>
              <a:t>Public Auction</a:t>
            </a:r>
          </a:p>
        </p:txBody>
      </p:sp>
      <p:sp>
        <p:nvSpPr>
          <p:cNvPr id="19" name="Text Placeholder 18">
            <a:extLst>
              <a:ext uri="{FF2B5EF4-FFF2-40B4-BE49-F238E27FC236}">
                <a16:creationId xmlns:a16="http://schemas.microsoft.com/office/drawing/2014/main" id="{C31B20A6-548F-6596-ED86-CED0CC909D51}"/>
              </a:ext>
            </a:extLst>
          </p:cNvPr>
          <p:cNvSpPr>
            <a:spLocks noGrp="1"/>
          </p:cNvSpPr>
          <p:nvPr>
            <p:ph type="body" sz="quarter" idx="24"/>
          </p:nvPr>
        </p:nvSpPr>
        <p:spPr>
          <a:xfrm>
            <a:off x="2103118" y="3451214"/>
            <a:ext cx="1221265" cy="1309182"/>
          </a:xfrm>
        </p:spPr>
        <p:txBody>
          <a:bodyPr>
            <a:normAutofit fontScale="62500" lnSpcReduction="20000"/>
          </a:bodyPr>
          <a:lstStyle/>
          <a:p>
            <a:pPr>
              <a:lnSpc>
                <a:spcPct val="120000"/>
              </a:lnSpc>
              <a:spcBef>
                <a:spcPts val="0"/>
              </a:spcBef>
            </a:pPr>
            <a:r>
              <a:rPr lang="en-US" dirty="0"/>
              <a:t>Within 10 BUS days following Treasurer's determination</a:t>
            </a:r>
            <a:endParaRPr lang="en-US" dirty="0">
              <a:cs typeface="Calibri"/>
            </a:endParaRPr>
          </a:p>
          <a:p>
            <a:pPr>
              <a:lnSpc>
                <a:spcPct val="120000"/>
              </a:lnSpc>
              <a:spcBef>
                <a:spcPts val="0"/>
              </a:spcBef>
            </a:pPr>
            <a:r>
              <a:rPr lang="en-ZA" dirty="0"/>
              <a:t>Record Tax Lien COP if not previously recorded</a:t>
            </a:r>
            <a:endParaRPr lang="en-US" dirty="0"/>
          </a:p>
        </p:txBody>
      </p:sp>
      <p:sp>
        <p:nvSpPr>
          <p:cNvPr id="20" name="Text Placeholder 19">
            <a:extLst>
              <a:ext uri="{FF2B5EF4-FFF2-40B4-BE49-F238E27FC236}">
                <a16:creationId xmlns:a16="http://schemas.microsoft.com/office/drawing/2014/main" id="{5A66C34E-3B42-2879-68F3-7846EA1A1FB5}"/>
              </a:ext>
            </a:extLst>
          </p:cNvPr>
          <p:cNvSpPr>
            <a:spLocks noGrp="1"/>
          </p:cNvSpPr>
          <p:nvPr>
            <p:ph type="body" sz="quarter" idx="25"/>
          </p:nvPr>
        </p:nvSpPr>
        <p:spPr>
          <a:xfrm>
            <a:off x="4753713" y="3451213"/>
            <a:ext cx="1312478" cy="1067259"/>
          </a:xfrm>
        </p:spPr>
        <p:txBody>
          <a:bodyPr>
            <a:noAutofit/>
          </a:bodyPr>
          <a:lstStyle/>
          <a:p>
            <a:pPr>
              <a:lnSpc>
                <a:spcPct val="100000"/>
              </a:lnSpc>
              <a:spcBef>
                <a:spcPts val="0"/>
              </a:spcBef>
            </a:pPr>
            <a:r>
              <a:rPr lang="en-US" sz="800" dirty="0">
                <a:latin typeface="Times New Roman" panose="02020603050405020304" pitchFamily="18" charset="0"/>
                <a:cs typeface="Times New Roman" panose="02020603050405020304" pitchFamily="18" charset="0"/>
              </a:rPr>
              <a:t>+20 CAL days after receiving</a:t>
            </a:r>
          </a:p>
          <a:p>
            <a:pPr>
              <a:lnSpc>
                <a:spcPct val="100000"/>
              </a:lnSpc>
              <a:spcBef>
                <a:spcPts val="0"/>
              </a:spcBef>
            </a:pPr>
            <a:r>
              <a:rPr lang="en-US" sz="800" dirty="0">
                <a:latin typeface="Times New Roman" panose="02020603050405020304" pitchFamily="18" charset="0"/>
                <a:cs typeface="Times New Roman" panose="02020603050405020304" pitchFamily="18" charset="0"/>
              </a:rPr>
              <a:t>Reviewing Title prepare ML per 39-11-128</a:t>
            </a:r>
            <a:r>
              <a:rPr lang="en-ZA" sz="800" dirty="0">
                <a:latin typeface="Times New Roman" panose="02020603050405020304" pitchFamily="18" charset="0"/>
                <a:cs typeface="Times New Roman" panose="02020603050405020304" pitchFamily="18" charset="0"/>
              </a:rPr>
              <a:t> &amp; Mail Registered or Certified Mail to all persons on ML</a:t>
            </a:r>
            <a:endParaRPr lang="en-US" sz="800" dirty="0">
              <a:latin typeface="Times New Roman" panose="02020603050405020304" pitchFamily="18" charset="0"/>
              <a:cs typeface="Times New Roman" panose="02020603050405020304" pitchFamily="18" charset="0"/>
            </a:endParaRPr>
          </a:p>
        </p:txBody>
      </p:sp>
      <p:sp>
        <p:nvSpPr>
          <p:cNvPr id="21" name="Text Placeholder 20">
            <a:extLst>
              <a:ext uri="{FF2B5EF4-FFF2-40B4-BE49-F238E27FC236}">
                <a16:creationId xmlns:a16="http://schemas.microsoft.com/office/drawing/2014/main" id="{0DD3DC88-316C-7F59-D628-8A4F41D50FCE}"/>
              </a:ext>
            </a:extLst>
          </p:cNvPr>
          <p:cNvSpPr>
            <a:spLocks noGrp="1"/>
          </p:cNvSpPr>
          <p:nvPr>
            <p:ph type="body" sz="quarter" idx="26"/>
          </p:nvPr>
        </p:nvSpPr>
        <p:spPr>
          <a:xfrm>
            <a:off x="7312261" y="3451215"/>
            <a:ext cx="1185977" cy="1390256"/>
          </a:xfrm>
        </p:spPr>
        <p:txBody>
          <a:bodyPr>
            <a:normAutofit fontScale="55000" lnSpcReduction="20000"/>
          </a:bodyPr>
          <a:lstStyle/>
          <a:p>
            <a:pPr>
              <a:lnSpc>
                <a:spcPct val="120000"/>
              </a:lnSpc>
              <a:spcBef>
                <a:spcPts val="0"/>
              </a:spcBef>
            </a:pPr>
            <a:r>
              <a:rPr lang="en-US" dirty="0">
                <a:latin typeface="Times New Roman" panose="02020603050405020304" pitchFamily="18" charset="0"/>
                <a:cs typeface="Times New Roman" panose="02020603050405020304" pitchFamily="18" charset="0"/>
              </a:rPr>
              <a:t>Not less than 45 CAL nor more than 60 CAL days prior to Auction POST Notice at property &amp;</a:t>
            </a:r>
            <a:endParaRPr lang="en-ZA" dirty="0">
              <a:latin typeface="Times New Roman" panose="02020603050405020304" pitchFamily="18" charset="0"/>
              <a:cs typeface="Times New Roman" panose="02020603050405020304" pitchFamily="18" charset="0"/>
            </a:endParaRPr>
          </a:p>
          <a:p>
            <a:pPr>
              <a:lnSpc>
                <a:spcPct val="120000"/>
              </a:lnSpc>
              <a:spcBef>
                <a:spcPts val="0"/>
              </a:spcBef>
            </a:pPr>
            <a:r>
              <a:rPr lang="en-US" dirty="0">
                <a:latin typeface="Times New Roman" panose="02020603050405020304" pitchFamily="18" charset="0"/>
                <a:cs typeface="Times New Roman" panose="02020603050405020304" pitchFamily="18" charset="0"/>
              </a:rPr>
              <a:t>Publish Notice on Treasurers Website.</a:t>
            </a:r>
            <a:endParaRPr lang="en-ZA" dirty="0">
              <a:latin typeface="Times New Roman" panose="02020603050405020304" pitchFamily="18" charset="0"/>
              <a:cs typeface="Times New Roman" panose="02020603050405020304" pitchFamily="18" charset="0"/>
            </a:endParaRPr>
          </a:p>
        </p:txBody>
      </p:sp>
      <p:sp>
        <p:nvSpPr>
          <p:cNvPr id="22" name="Text Placeholder 21">
            <a:extLst>
              <a:ext uri="{FF2B5EF4-FFF2-40B4-BE49-F238E27FC236}">
                <a16:creationId xmlns:a16="http://schemas.microsoft.com/office/drawing/2014/main" id="{AA55E261-1218-EDD6-1600-0457A09D7DAB}"/>
              </a:ext>
            </a:extLst>
          </p:cNvPr>
          <p:cNvSpPr>
            <a:spLocks noGrp="1"/>
          </p:cNvSpPr>
          <p:nvPr>
            <p:ph type="body" sz="quarter" idx="27"/>
          </p:nvPr>
        </p:nvSpPr>
        <p:spPr>
          <a:xfrm>
            <a:off x="10054069" y="3451214"/>
            <a:ext cx="1264727" cy="1540236"/>
          </a:xfrm>
        </p:spPr>
        <p:txBody>
          <a:bodyPr>
            <a:noAutofit/>
          </a:bodyPr>
          <a:lstStyle/>
          <a:p>
            <a:pPr>
              <a:lnSpc>
                <a:spcPct val="100000"/>
              </a:lnSpc>
              <a:spcBef>
                <a:spcPts val="0"/>
              </a:spcBef>
            </a:pPr>
            <a:r>
              <a:rPr lang="en-US" sz="1000" dirty="0">
                <a:latin typeface="Times New Roman" panose="02020603050405020304" pitchFamily="18" charset="0"/>
                <a:cs typeface="Times New Roman" panose="02020603050405020304" pitchFamily="18" charset="0"/>
              </a:rPr>
              <a:t>Auction can be continued up to 1 year from original Auction date</a:t>
            </a:r>
          </a:p>
          <a:p>
            <a:pPr>
              <a:lnSpc>
                <a:spcPct val="100000"/>
              </a:lnSpc>
              <a:spcBef>
                <a:spcPts val="0"/>
              </a:spcBef>
            </a:pPr>
            <a:r>
              <a:rPr lang="en-ZA" sz="1000" dirty="0">
                <a:latin typeface="Times New Roman" panose="02020603050405020304" pitchFamily="18" charset="0"/>
                <a:cs typeface="Times New Roman" panose="02020603050405020304" pitchFamily="18" charset="0"/>
              </a:rPr>
              <a:t>PROPERTY OWNER MAY REDEEM AT ANY TIME PRIOR TO SALE</a:t>
            </a:r>
            <a:endParaRPr lang="en-US" sz="1000" dirty="0">
              <a:latin typeface="Times New Roman" panose="02020603050405020304" pitchFamily="18" charset="0"/>
              <a:cs typeface="Times New Roman" panose="02020603050405020304" pitchFamily="18" charset="0"/>
            </a:endParaRPr>
          </a:p>
        </p:txBody>
      </p:sp>
      <p:sp>
        <p:nvSpPr>
          <p:cNvPr id="11" name="Text Placeholder 10">
            <a:extLst>
              <a:ext uri="{FF2B5EF4-FFF2-40B4-BE49-F238E27FC236}">
                <a16:creationId xmlns:a16="http://schemas.microsoft.com/office/drawing/2014/main" id="{947867A9-5AA3-A65E-D21E-FA415BC901E4}"/>
              </a:ext>
            </a:extLst>
          </p:cNvPr>
          <p:cNvSpPr>
            <a:spLocks noGrp="1"/>
          </p:cNvSpPr>
          <p:nvPr>
            <p:ph type="body" sz="quarter" idx="15"/>
          </p:nvPr>
        </p:nvSpPr>
        <p:spPr>
          <a:xfrm>
            <a:off x="965728" y="2202032"/>
            <a:ext cx="826342" cy="714353"/>
          </a:xfrm>
          <a:solidFill>
            <a:schemeClr val="tx2">
              <a:lumMod val="75000"/>
            </a:schemeClr>
          </a:solidFill>
        </p:spPr>
        <p:txBody>
          <a:bodyPr>
            <a:normAutofit fontScale="25000" lnSpcReduction="20000"/>
          </a:bodyPr>
          <a:lstStyle/>
          <a:p>
            <a:r>
              <a:rPr lang="en-US" dirty="0">
                <a:solidFill>
                  <a:schemeClr val="bg1"/>
                </a:solidFill>
              </a:rPr>
              <a:t>As soon as Practicable Review &amp; Accept</a:t>
            </a:r>
            <a:endParaRPr lang="en-ZA" dirty="0">
              <a:solidFill>
                <a:schemeClr val="bg1"/>
              </a:solidFill>
            </a:endParaRPr>
          </a:p>
        </p:txBody>
      </p:sp>
      <p:sp>
        <p:nvSpPr>
          <p:cNvPr id="12" name="Text Placeholder 11">
            <a:extLst>
              <a:ext uri="{FF2B5EF4-FFF2-40B4-BE49-F238E27FC236}">
                <a16:creationId xmlns:a16="http://schemas.microsoft.com/office/drawing/2014/main" id="{19533E76-86D0-1F3A-651D-B915EB60A54F}"/>
              </a:ext>
            </a:extLst>
          </p:cNvPr>
          <p:cNvSpPr>
            <a:spLocks noGrp="1"/>
          </p:cNvSpPr>
          <p:nvPr>
            <p:ph type="body" sz="quarter" idx="16"/>
          </p:nvPr>
        </p:nvSpPr>
        <p:spPr>
          <a:xfrm>
            <a:off x="3467968" y="2202030"/>
            <a:ext cx="1221265" cy="1134807"/>
          </a:xfrm>
          <a:solidFill>
            <a:schemeClr val="accent3"/>
          </a:solidFill>
        </p:spPr>
        <p:txBody>
          <a:bodyPr>
            <a:normAutofit fontScale="25000" lnSpcReduction="20000"/>
          </a:bodyPr>
          <a:lstStyle/>
          <a:p>
            <a:r>
              <a:rPr lang="en-US" dirty="0">
                <a:solidFill>
                  <a:schemeClr val="bg1"/>
                </a:solidFill>
              </a:rPr>
              <a:t>+30 CAL days from recording Application  mail Notice to Property Address ONLY and put on Treasurer’s Website</a:t>
            </a:r>
            <a:endParaRPr lang="en-ZA" dirty="0">
              <a:solidFill>
                <a:schemeClr val="bg1"/>
              </a:solidFill>
            </a:endParaRPr>
          </a:p>
        </p:txBody>
      </p:sp>
      <p:sp>
        <p:nvSpPr>
          <p:cNvPr id="13" name="Text Placeholder 12">
            <a:extLst>
              <a:ext uri="{FF2B5EF4-FFF2-40B4-BE49-F238E27FC236}">
                <a16:creationId xmlns:a16="http://schemas.microsoft.com/office/drawing/2014/main" id="{EB489088-C487-E7ED-E24A-0EC1ACF12BEB}"/>
              </a:ext>
            </a:extLst>
          </p:cNvPr>
          <p:cNvSpPr>
            <a:spLocks noGrp="1"/>
          </p:cNvSpPr>
          <p:nvPr>
            <p:ph type="body" sz="quarter" idx="17"/>
          </p:nvPr>
        </p:nvSpPr>
        <p:spPr>
          <a:xfrm>
            <a:off x="6066191" y="2202031"/>
            <a:ext cx="995235" cy="2212015"/>
          </a:xfrm>
          <a:solidFill>
            <a:schemeClr val="accent4"/>
          </a:solidFill>
        </p:spPr>
        <p:txBody>
          <a:bodyPr>
            <a:noAutofit/>
          </a:bodyPr>
          <a:lstStyle/>
          <a:p>
            <a:r>
              <a:rPr lang="en-US" sz="800" dirty="0">
                <a:solidFill>
                  <a:schemeClr val="bg1"/>
                </a:solidFill>
                <a:latin typeface="Times New Roman" panose="02020603050405020304" pitchFamily="18" charset="0"/>
                <a:cs typeface="Times New Roman" panose="02020603050405020304" pitchFamily="18" charset="0"/>
              </a:rPr>
              <a:t>Public Auction Set 110-125 CAL Days after 1</a:t>
            </a:r>
            <a:r>
              <a:rPr lang="en-US" sz="800" baseline="30000" dirty="0">
                <a:solidFill>
                  <a:schemeClr val="bg1"/>
                </a:solidFill>
                <a:latin typeface="Times New Roman" panose="02020603050405020304" pitchFamily="18" charset="0"/>
                <a:cs typeface="Times New Roman" panose="02020603050405020304" pitchFamily="18" charset="0"/>
              </a:rPr>
              <a:t>st</a:t>
            </a:r>
            <a:r>
              <a:rPr lang="en-US" sz="800" dirty="0">
                <a:solidFill>
                  <a:schemeClr val="bg1"/>
                </a:solidFill>
                <a:latin typeface="Times New Roman" panose="02020603050405020304" pitchFamily="18" charset="0"/>
                <a:cs typeface="Times New Roman" panose="02020603050405020304" pitchFamily="18" charset="0"/>
              </a:rPr>
              <a:t> Publication OR mailing of KIP Notice – Publish 3 successive times – </a:t>
            </a:r>
            <a:r>
              <a:rPr lang="en-US" sz="800" i="1" dirty="0">
                <a:solidFill>
                  <a:schemeClr val="bg1"/>
                </a:solidFill>
                <a:latin typeface="Times New Roman" panose="02020603050405020304" pitchFamily="18" charset="0"/>
                <a:cs typeface="Times New Roman" panose="02020603050405020304" pitchFamily="18" charset="0"/>
              </a:rPr>
              <a:t>IF</a:t>
            </a:r>
            <a:r>
              <a:rPr lang="en-US" sz="800" dirty="0">
                <a:solidFill>
                  <a:schemeClr val="bg1"/>
                </a:solidFill>
                <a:latin typeface="Times New Roman" panose="02020603050405020304" pitchFamily="18" charset="0"/>
                <a:cs typeface="Times New Roman" panose="02020603050405020304" pitchFamily="18" charset="0"/>
              </a:rPr>
              <a:t> valuation of property is $500.00 or more.  If no county paper Post in multiple locations.  See ş.</a:t>
            </a:r>
          </a:p>
        </p:txBody>
      </p:sp>
      <p:sp>
        <p:nvSpPr>
          <p:cNvPr id="14" name="Text Placeholder 13">
            <a:extLst>
              <a:ext uri="{FF2B5EF4-FFF2-40B4-BE49-F238E27FC236}">
                <a16:creationId xmlns:a16="http://schemas.microsoft.com/office/drawing/2014/main" id="{98CB4F80-15EA-EE1C-955C-2180FB412904}"/>
              </a:ext>
            </a:extLst>
          </p:cNvPr>
          <p:cNvSpPr>
            <a:spLocks noGrp="1"/>
          </p:cNvSpPr>
          <p:nvPr>
            <p:ph type="body" sz="quarter" idx="18"/>
          </p:nvPr>
        </p:nvSpPr>
        <p:spPr>
          <a:xfrm>
            <a:off x="8737324" y="2202031"/>
            <a:ext cx="1077658" cy="1390256"/>
          </a:xfrm>
          <a:solidFill>
            <a:schemeClr val="accent2">
              <a:lumMod val="60000"/>
              <a:lumOff val="40000"/>
            </a:schemeClr>
          </a:solidFill>
        </p:spPr>
        <p:txBody>
          <a:bodyPr/>
          <a:lstStyle/>
          <a:p>
            <a:r>
              <a:rPr lang="en-US" sz="1000" dirty="0">
                <a:solidFill>
                  <a:schemeClr val="tx1"/>
                </a:solidFill>
              </a:rPr>
              <a:t>Not less than 28 CAL days prior to Auction POST KIP Notice in Treasurer’s Office or Website</a:t>
            </a:r>
            <a:endParaRPr lang="en-ZA" sz="1000" dirty="0">
              <a:solidFill>
                <a:schemeClr val="tx1"/>
              </a:solidFill>
            </a:endParaRPr>
          </a:p>
        </p:txBody>
      </p:sp>
    </p:spTree>
    <p:extLst>
      <p:ext uri="{BB962C8B-B14F-4D97-AF65-F5344CB8AC3E}">
        <p14:creationId xmlns:p14="http://schemas.microsoft.com/office/powerpoint/2010/main" val="2080822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90BF9-4E3A-F588-D024-20E91F85BC59}"/>
              </a:ext>
            </a:extLst>
          </p:cNvPr>
          <p:cNvSpPr>
            <a:spLocks noGrp="1"/>
          </p:cNvSpPr>
          <p:nvPr>
            <p:ph type="title"/>
          </p:nvPr>
        </p:nvSpPr>
        <p:spPr>
          <a:xfrm>
            <a:off x="781622" y="574424"/>
            <a:ext cx="10643616" cy="923544"/>
          </a:xfrm>
        </p:spPr>
        <p:txBody>
          <a:bodyPr>
            <a:normAutofit fontScale="90000"/>
          </a:bodyPr>
          <a:lstStyle/>
          <a:p>
            <a:pPr algn="ctr"/>
            <a:r>
              <a:rPr lang="en-US" b="0" dirty="0"/>
              <a:t>Treasurer deed process</a:t>
            </a:r>
            <a:br>
              <a:rPr lang="en-US" b="0" dirty="0"/>
            </a:br>
            <a:r>
              <a:rPr lang="en-US" b="0" dirty="0"/>
              <a:t>Post public auction</a:t>
            </a:r>
            <a:endParaRPr lang="en-US" dirty="0"/>
          </a:p>
        </p:txBody>
      </p:sp>
      <p:sp>
        <p:nvSpPr>
          <p:cNvPr id="3" name="Text Placeholder 2">
            <a:extLst>
              <a:ext uri="{FF2B5EF4-FFF2-40B4-BE49-F238E27FC236}">
                <a16:creationId xmlns:a16="http://schemas.microsoft.com/office/drawing/2014/main" id="{0990AD96-B7D3-7FA8-DEA0-17CE45989CB8}"/>
              </a:ext>
            </a:extLst>
          </p:cNvPr>
          <p:cNvSpPr>
            <a:spLocks noGrp="1"/>
          </p:cNvSpPr>
          <p:nvPr>
            <p:ph type="body" sz="quarter" idx="10"/>
          </p:nvPr>
        </p:nvSpPr>
        <p:spPr>
          <a:xfrm>
            <a:off x="352698" y="1602395"/>
            <a:ext cx="1149532" cy="445972"/>
          </a:xfrm>
        </p:spPr>
        <p:txBody>
          <a:bodyPr>
            <a:normAutofit fontScale="77500" lnSpcReduction="20000"/>
          </a:bodyPr>
          <a:lstStyle/>
          <a:p>
            <a:pPr algn="ctr"/>
            <a:r>
              <a:rPr lang="en-US" dirty="0"/>
              <a:t>Auction sold 3</a:t>
            </a:r>
            <a:r>
              <a:rPr lang="en-US" baseline="30000" dirty="0"/>
              <a:t>rd</a:t>
            </a:r>
            <a:r>
              <a:rPr lang="en-US" dirty="0"/>
              <a:t> party</a:t>
            </a:r>
          </a:p>
        </p:txBody>
      </p:sp>
      <p:sp>
        <p:nvSpPr>
          <p:cNvPr id="4" name="Text Placeholder 3">
            <a:extLst>
              <a:ext uri="{FF2B5EF4-FFF2-40B4-BE49-F238E27FC236}">
                <a16:creationId xmlns:a16="http://schemas.microsoft.com/office/drawing/2014/main" id="{650D4D8F-F641-34DE-7A31-CDB96A279BA2}"/>
              </a:ext>
            </a:extLst>
          </p:cNvPr>
          <p:cNvSpPr>
            <a:spLocks noGrp="1"/>
          </p:cNvSpPr>
          <p:nvPr>
            <p:ph type="body" sz="quarter" idx="11"/>
          </p:nvPr>
        </p:nvSpPr>
        <p:spPr>
          <a:xfrm>
            <a:off x="3123250" y="1651633"/>
            <a:ext cx="1221265" cy="445972"/>
          </a:xfrm>
        </p:spPr>
        <p:txBody>
          <a:bodyPr>
            <a:normAutofit/>
          </a:bodyPr>
          <a:lstStyle/>
          <a:p>
            <a:r>
              <a:rPr lang="en-US"/>
              <a:t>redemption</a:t>
            </a:r>
          </a:p>
        </p:txBody>
      </p:sp>
      <p:sp>
        <p:nvSpPr>
          <p:cNvPr id="5" name="Text Placeholder 4">
            <a:extLst>
              <a:ext uri="{FF2B5EF4-FFF2-40B4-BE49-F238E27FC236}">
                <a16:creationId xmlns:a16="http://schemas.microsoft.com/office/drawing/2014/main" id="{8B15C0AF-099D-62E8-A8B3-C73C74BF51A8}"/>
              </a:ext>
            </a:extLst>
          </p:cNvPr>
          <p:cNvSpPr>
            <a:spLocks noGrp="1"/>
          </p:cNvSpPr>
          <p:nvPr>
            <p:ph type="body" sz="quarter" idx="12"/>
          </p:nvPr>
        </p:nvSpPr>
        <p:spPr>
          <a:xfrm>
            <a:off x="5447212" y="1651632"/>
            <a:ext cx="1776548" cy="445973"/>
          </a:xfrm>
        </p:spPr>
        <p:txBody>
          <a:bodyPr>
            <a:normAutofit/>
          </a:bodyPr>
          <a:lstStyle/>
          <a:p>
            <a:r>
              <a:rPr lang="en-US"/>
              <a:t>Treasurer’s Deed</a:t>
            </a:r>
          </a:p>
        </p:txBody>
      </p:sp>
      <p:sp>
        <p:nvSpPr>
          <p:cNvPr id="6" name="Text Placeholder 5">
            <a:extLst>
              <a:ext uri="{FF2B5EF4-FFF2-40B4-BE49-F238E27FC236}">
                <a16:creationId xmlns:a16="http://schemas.microsoft.com/office/drawing/2014/main" id="{85CF16ED-B26B-EB35-F5E7-278D73BD2CDD}"/>
              </a:ext>
            </a:extLst>
          </p:cNvPr>
          <p:cNvSpPr>
            <a:spLocks noGrp="1"/>
          </p:cNvSpPr>
          <p:nvPr>
            <p:ph type="body" sz="quarter" idx="13"/>
          </p:nvPr>
        </p:nvSpPr>
        <p:spPr>
          <a:xfrm>
            <a:off x="8553408" y="1661584"/>
            <a:ext cx="1614214" cy="436021"/>
          </a:xfrm>
        </p:spPr>
        <p:txBody>
          <a:bodyPr>
            <a:normAutofit/>
          </a:bodyPr>
          <a:lstStyle/>
          <a:p>
            <a:r>
              <a:rPr lang="en-US" sz="1500"/>
              <a:t>Public Auction</a:t>
            </a:r>
            <a:endParaRPr lang="en-US"/>
          </a:p>
        </p:txBody>
      </p:sp>
      <p:sp>
        <p:nvSpPr>
          <p:cNvPr id="15" name="Text Placeholder 14">
            <a:extLst>
              <a:ext uri="{FF2B5EF4-FFF2-40B4-BE49-F238E27FC236}">
                <a16:creationId xmlns:a16="http://schemas.microsoft.com/office/drawing/2014/main" id="{13175FEE-ED6A-D995-50DF-F6AF03FA7708}"/>
              </a:ext>
            </a:extLst>
          </p:cNvPr>
          <p:cNvSpPr>
            <a:spLocks noGrp="1"/>
          </p:cNvSpPr>
          <p:nvPr>
            <p:ph type="body" sz="quarter" idx="20"/>
          </p:nvPr>
        </p:nvSpPr>
        <p:spPr>
          <a:xfrm>
            <a:off x="1964153" y="3045204"/>
            <a:ext cx="1159098" cy="291633"/>
          </a:xfrm>
        </p:spPr>
        <p:txBody>
          <a:bodyPr>
            <a:normAutofit/>
          </a:bodyPr>
          <a:lstStyle/>
          <a:p>
            <a:r>
              <a:rPr lang="en-US" dirty="0"/>
              <a:t>Lienor rights</a:t>
            </a:r>
          </a:p>
        </p:txBody>
      </p:sp>
      <p:sp>
        <p:nvSpPr>
          <p:cNvPr id="16" name="Text Placeholder 15">
            <a:extLst>
              <a:ext uri="{FF2B5EF4-FFF2-40B4-BE49-F238E27FC236}">
                <a16:creationId xmlns:a16="http://schemas.microsoft.com/office/drawing/2014/main" id="{BD9C535C-2004-40A6-4DB3-45441A7270EE}"/>
              </a:ext>
            </a:extLst>
          </p:cNvPr>
          <p:cNvSpPr>
            <a:spLocks noGrp="1"/>
          </p:cNvSpPr>
          <p:nvPr>
            <p:ph type="body" sz="quarter" idx="21"/>
          </p:nvPr>
        </p:nvSpPr>
        <p:spPr>
          <a:xfrm>
            <a:off x="4689232" y="3045205"/>
            <a:ext cx="1175825" cy="291634"/>
          </a:xfrm>
        </p:spPr>
        <p:txBody>
          <a:bodyPr>
            <a:normAutofit/>
          </a:bodyPr>
          <a:lstStyle/>
          <a:p>
            <a:r>
              <a:rPr lang="en-US" dirty="0"/>
              <a:t>overbid</a:t>
            </a:r>
          </a:p>
        </p:txBody>
      </p:sp>
      <p:sp>
        <p:nvSpPr>
          <p:cNvPr id="17" name="Text Placeholder 16">
            <a:extLst>
              <a:ext uri="{FF2B5EF4-FFF2-40B4-BE49-F238E27FC236}">
                <a16:creationId xmlns:a16="http://schemas.microsoft.com/office/drawing/2014/main" id="{19C27114-9B98-05F1-2C51-A3FD33766E74}"/>
              </a:ext>
            </a:extLst>
          </p:cNvPr>
          <p:cNvSpPr>
            <a:spLocks noGrp="1"/>
          </p:cNvSpPr>
          <p:nvPr>
            <p:ph type="body" sz="quarter" idx="22"/>
          </p:nvPr>
        </p:nvSpPr>
        <p:spPr>
          <a:xfrm>
            <a:off x="7061426" y="2961314"/>
            <a:ext cx="1488828" cy="375524"/>
          </a:xfrm>
        </p:spPr>
        <p:txBody>
          <a:bodyPr>
            <a:normAutofit/>
          </a:bodyPr>
          <a:lstStyle/>
          <a:p>
            <a:r>
              <a:rPr lang="en-US" dirty="0"/>
              <a:t>Auction back to Lawful Holder</a:t>
            </a:r>
          </a:p>
        </p:txBody>
      </p:sp>
      <p:sp>
        <p:nvSpPr>
          <p:cNvPr id="18" name="Text Placeholder 17">
            <a:extLst>
              <a:ext uri="{FF2B5EF4-FFF2-40B4-BE49-F238E27FC236}">
                <a16:creationId xmlns:a16="http://schemas.microsoft.com/office/drawing/2014/main" id="{BE9C35BB-FBE3-581A-549F-7C67FA943B40}"/>
              </a:ext>
            </a:extLst>
          </p:cNvPr>
          <p:cNvSpPr>
            <a:spLocks noGrp="1"/>
          </p:cNvSpPr>
          <p:nvPr>
            <p:ph type="body" sz="quarter" idx="23"/>
          </p:nvPr>
        </p:nvSpPr>
        <p:spPr>
          <a:xfrm>
            <a:off x="9932565" y="3045204"/>
            <a:ext cx="1386232" cy="291634"/>
          </a:xfrm>
        </p:spPr>
        <p:txBody>
          <a:bodyPr>
            <a:normAutofit fontScale="92500"/>
          </a:bodyPr>
          <a:lstStyle/>
          <a:p>
            <a:r>
              <a:rPr lang="en-US" dirty="0"/>
              <a:t>Letter  re: overbid funds</a:t>
            </a:r>
          </a:p>
        </p:txBody>
      </p:sp>
      <p:sp>
        <p:nvSpPr>
          <p:cNvPr id="19" name="Text Placeholder 18">
            <a:extLst>
              <a:ext uri="{FF2B5EF4-FFF2-40B4-BE49-F238E27FC236}">
                <a16:creationId xmlns:a16="http://schemas.microsoft.com/office/drawing/2014/main" id="{C31B20A6-548F-6596-ED86-CED0CC909D51}"/>
              </a:ext>
            </a:extLst>
          </p:cNvPr>
          <p:cNvSpPr>
            <a:spLocks noGrp="1"/>
          </p:cNvSpPr>
          <p:nvPr>
            <p:ph type="body" sz="quarter" idx="24"/>
          </p:nvPr>
        </p:nvSpPr>
        <p:spPr>
          <a:xfrm>
            <a:off x="2103118" y="3451214"/>
            <a:ext cx="1221265" cy="1309182"/>
          </a:xfrm>
        </p:spPr>
        <p:txBody>
          <a:bodyPr>
            <a:normAutofit fontScale="77500" lnSpcReduction="20000"/>
          </a:bodyPr>
          <a:lstStyle/>
          <a:p>
            <a:r>
              <a:rPr lang="en-US"/>
              <a:t>+8 BUS days after Auction to file “Claim for Overbid Funds”</a:t>
            </a:r>
          </a:p>
          <a:p>
            <a:r>
              <a:rPr lang="en-ZA"/>
              <a:t>NO REDEMPTION RIGHTS</a:t>
            </a:r>
            <a:endParaRPr lang="en-ZA">
              <a:cs typeface="Calibri"/>
            </a:endParaRPr>
          </a:p>
        </p:txBody>
      </p:sp>
      <p:sp>
        <p:nvSpPr>
          <p:cNvPr id="20" name="Text Placeholder 19">
            <a:extLst>
              <a:ext uri="{FF2B5EF4-FFF2-40B4-BE49-F238E27FC236}">
                <a16:creationId xmlns:a16="http://schemas.microsoft.com/office/drawing/2014/main" id="{5A66C34E-3B42-2879-68F3-7846EA1A1FB5}"/>
              </a:ext>
            </a:extLst>
          </p:cNvPr>
          <p:cNvSpPr>
            <a:spLocks noGrp="1"/>
          </p:cNvSpPr>
          <p:nvPr>
            <p:ph type="body" sz="quarter" idx="25"/>
          </p:nvPr>
        </p:nvSpPr>
        <p:spPr>
          <a:xfrm>
            <a:off x="4776855" y="3406787"/>
            <a:ext cx="1175177" cy="1127113"/>
          </a:xfrm>
        </p:spPr>
        <p:txBody>
          <a:bodyPr>
            <a:normAutofit fontScale="62500" lnSpcReduction="20000"/>
          </a:bodyPr>
          <a:lstStyle/>
          <a:p>
            <a:r>
              <a:rPr lang="en-US" dirty="0"/>
              <a:t>+20 BUS days after Auction Overbid funds can be disbursed to Lienors in order of priority and remaining to Property Owner</a:t>
            </a:r>
          </a:p>
        </p:txBody>
      </p:sp>
      <p:sp>
        <p:nvSpPr>
          <p:cNvPr id="21" name="Text Placeholder 20">
            <a:extLst>
              <a:ext uri="{FF2B5EF4-FFF2-40B4-BE49-F238E27FC236}">
                <a16:creationId xmlns:a16="http://schemas.microsoft.com/office/drawing/2014/main" id="{0DD3DC88-316C-7F59-D628-8A4F41D50FCE}"/>
              </a:ext>
            </a:extLst>
          </p:cNvPr>
          <p:cNvSpPr>
            <a:spLocks noGrp="1"/>
          </p:cNvSpPr>
          <p:nvPr>
            <p:ph type="body" sz="quarter" idx="26"/>
          </p:nvPr>
        </p:nvSpPr>
        <p:spPr>
          <a:xfrm>
            <a:off x="7375077" y="3451214"/>
            <a:ext cx="1175177" cy="1641536"/>
          </a:xfrm>
        </p:spPr>
        <p:txBody>
          <a:bodyPr>
            <a:normAutofit fontScale="92500" lnSpcReduction="20000"/>
          </a:bodyPr>
          <a:lstStyle/>
          <a:p>
            <a:r>
              <a:rPr lang="en-ZA"/>
              <a:t>NO REDEMPTION RIGHTS &amp; NO OVERBID FUNDS.</a:t>
            </a:r>
          </a:p>
          <a:p>
            <a:r>
              <a:rPr lang="en-ZA"/>
              <a:t>Can prepare and record Treasurer’s Deed</a:t>
            </a:r>
          </a:p>
        </p:txBody>
      </p:sp>
      <p:sp>
        <p:nvSpPr>
          <p:cNvPr id="22" name="Text Placeholder 21">
            <a:extLst>
              <a:ext uri="{FF2B5EF4-FFF2-40B4-BE49-F238E27FC236}">
                <a16:creationId xmlns:a16="http://schemas.microsoft.com/office/drawing/2014/main" id="{AA55E261-1218-EDD6-1600-0457A09D7DAB}"/>
              </a:ext>
            </a:extLst>
          </p:cNvPr>
          <p:cNvSpPr>
            <a:spLocks noGrp="1"/>
          </p:cNvSpPr>
          <p:nvPr>
            <p:ph type="body" sz="quarter" idx="27"/>
          </p:nvPr>
        </p:nvSpPr>
        <p:spPr>
          <a:xfrm>
            <a:off x="10054069" y="3451214"/>
            <a:ext cx="1264727" cy="1485317"/>
          </a:xfrm>
        </p:spPr>
        <p:txBody>
          <a:bodyPr>
            <a:normAutofit fontScale="77500" lnSpcReduction="20000"/>
          </a:bodyPr>
          <a:lstStyle/>
          <a:p>
            <a:r>
              <a:rPr lang="en-US">
                <a:cs typeface="Calibri"/>
              </a:rPr>
              <a:t>If Public Auction results in Overbid Funds</a:t>
            </a:r>
          </a:p>
          <a:p>
            <a:r>
              <a:rPr lang="en-ZA"/>
              <a:t>Mail the property owner a Notice regarding Overbid</a:t>
            </a:r>
            <a:endParaRPr lang="en-ZA">
              <a:cs typeface="Calibri"/>
            </a:endParaRPr>
          </a:p>
        </p:txBody>
      </p:sp>
      <p:sp>
        <p:nvSpPr>
          <p:cNvPr id="11" name="Text Placeholder 10">
            <a:extLst>
              <a:ext uri="{FF2B5EF4-FFF2-40B4-BE49-F238E27FC236}">
                <a16:creationId xmlns:a16="http://schemas.microsoft.com/office/drawing/2014/main" id="{947867A9-5AA3-A65E-D21E-FA415BC901E4}"/>
              </a:ext>
            </a:extLst>
          </p:cNvPr>
          <p:cNvSpPr>
            <a:spLocks noGrp="1"/>
          </p:cNvSpPr>
          <p:nvPr>
            <p:ph type="body" sz="quarter" idx="15"/>
          </p:nvPr>
        </p:nvSpPr>
        <p:spPr>
          <a:xfrm>
            <a:off x="864325" y="2202033"/>
            <a:ext cx="927745" cy="923544"/>
          </a:xfrm>
        </p:spPr>
        <p:txBody>
          <a:bodyPr>
            <a:normAutofit fontScale="25000" lnSpcReduction="20000"/>
          </a:bodyPr>
          <a:lstStyle/>
          <a:p>
            <a:r>
              <a:rPr lang="en-US" dirty="0">
                <a:solidFill>
                  <a:schemeClr val="bg1"/>
                </a:solidFill>
              </a:rPr>
              <a:t>+8 BUS days after Auction for Lawful Holder to file Intent to Redeem</a:t>
            </a:r>
            <a:endParaRPr lang="en-ZA" dirty="0">
              <a:solidFill>
                <a:schemeClr val="bg1"/>
              </a:solidFill>
            </a:endParaRPr>
          </a:p>
        </p:txBody>
      </p:sp>
      <p:sp>
        <p:nvSpPr>
          <p:cNvPr id="12" name="Text Placeholder 11">
            <a:extLst>
              <a:ext uri="{FF2B5EF4-FFF2-40B4-BE49-F238E27FC236}">
                <a16:creationId xmlns:a16="http://schemas.microsoft.com/office/drawing/2014/main" id="{19533E76-86D0-1F3A-651D-B915EB60A54F}"/>
              </a:ext>
            </a:extLst>
          </p:cNvPr>
          <p:cNvSpPr>
            <a:spLocks noGrp="1"/>
          </p:cNvSpPr>
          <p:nvPr>
            <p:ph type="body" sz="quarter" idx="16"/>
          </p:nvPr>
        </p:nvSpPr>
        <p:spPr>
          <a:xfrm>
            <a:off x="3467968" y="2202030"/>
            <a:ext cx="1221265" cy="1134807"/>
          </a:xfrm>
        </p:spPr>
        <p:txBody>
          <a:bodyPr>
            <a:normAutofit fontScale="25000" lnSpcReduction="20000"/>
          </a:bodyPr>
          <a:lstStyle/>
          <a:p>
            <a:r>
              <a:rPr lang="en-US" dirty="0">
                <a:solidFill>
                  <a:schemeClr val="bg1"/>
                </a:solidFill>
              </a:rPr>
              <a:t>+15 – 19 BUS days after Auction Lawful Holder can redeem – COR to be prepared and recorded if Lawful Holder redeems</a:t>
            </a:r>
            <a:endParaRPr lang="en-ZA" dirty="0">
              <a:solidFill>
                <a:schemeClr val="bg1"/>
              </a:solidFill>
            </a:endParaRPr>
          </a:p>
        </p:txBody>
      </p:sp>
      <p:sp>
        <p:nvSpPr>
          <p:cNvPr id="13" name="Text Placeholder 12">
            <a:extLst>
              <a:ext uri="{FF2B5EF4-FFF2-40B4-BE49-F238E27FC236}">
                <a16:creationId xmlns:a16="http://schemas.microsoft.com/office/drawing/2014/main" id="{EB489088-C487-E7ED-E24A-0EC1ACF12BEB}"/>
              </a:ext>
            </a:extLst>
          </p:cNvPr>
          <p:cNvSpPr>
            <a:spLocks noGrp="1"/>
          </p:cNvSpPr>
          <p:nvPr>
            <p:ph type="body" sz="quarter" idx="17"/>
          </p:nvPr>
        </p:nvSpPr>
        <p:spPr>
          <a:xfrm>
            <a:off x="6066191" y="2202031"/>
            <a:ext cx="995235" cy="2212015"/>
          </a:xfrm>
        </p:spPr>
        <p:txBody>
          <a:bodyPr>
            <a:normAutofit fontScale="25000" lnSpcReduction="20000"/>
          </a:bodyPr>
          <a:lstStyle/>
          <a:p>
            <a:r>
              <a:rPr lang="en-US" dirty="0">
                <a:solidFill>
                  <a:schemeClr val="bg1"/>
                </a:solidFill>
              </a:rPr>
              <a:t>Any time after the end of the redemption period the Treasure may prepare and record the Treasurer’s Deed</a:t>
            </a:r>
            <a:endParaRPr lang="en-ZA" dirty="0">
              <a:solidFill>
                <a:schemeClr val="bg1"/>
              </a:solidFill>
            </a:endParaRPr>
          </a:p>
        </p:txBody>
      </p:sp>
      <p:sp>
        <p:nvSpPr>
          <p:cNvPr id="14" name="Text Placeholder 13">
            <a:extLst>
              <a:ext uri="{FF2B5EF4-FFF2-40B4-BE49-F238E27FC236}">
                <a16:creationId xmlns:a16="http://schemas.microsoft.com/office/drawing/2014/main" id="{98CB4F80-15EA-EE1C-955C-2180FB412904}"/>
              </a:ext>
            </a:extLst>
          </p:cNvPr>
          <p:cNvSpPr>
            <a:spLocks noGrp="1"/>
          </p:cNvSpPr>
          <p:nvPr>
            <p:ph type="body" sz="quarter" idx="18"/>
          </p:nvPr>
        </p:nvSpPr>
        <p:spPr>
          <a:xfrm>
            <a:off x="8737324" y="2202031"/>
            <a:ext cx="1077658" cy="1390256"/>
          </a:xfrm>
        </p:spPr>
        <p:txBody>
          <a:bodyPr>
            <a:normAutofit fontScale="70000" lnSpcReduction="20000"/>
          </a:bodyPr>
          <a:lstStyle/>
          <a:p>
            <a:r>
              <a:rPr lang="en-US" sz="1100">
                <a:solidFill>
                  <a:schemeClr val="bg1"/>
                </a:solidFill>
                <a:cs typeface="Calibri"/>
              </a:rPr>
              <a:t>Auction can be continued up to 1 year from original Auction date</a:t>
            </a:r>
          </a:p>
          <a:p>
            <a:r>
              <a:rPr lang="en-ZA" sz="1100">
                <a:solidFill>
                  <a:schemeClr val="bg1"/>
                </a:solidFill>
                <a:cs typeface="Calibri"/>
              </a:rPr>
              <a:t>PROPERTY OWNER MAY REDEEM AT ANY TIME PRIOR TO AUCTION</a:t>
            </a:r>
            <a:endParaRPr lang="en-US" sz="1100">
              <a:solidFill>
                <a:schemeClr val="bg1"/>
              </a:solidFill>
              <a:cs typeface="Calibri"/>
            </a:endParaRPr>
          </a:p>
          <a:p>
            <a:endParaRPr lang="en-ZA">
              <a:solidFill>
                <a:schemeClr val="bg1"/>
              </a:solidFill>
              <a:cs typeface="Calibri"/>
            </a:endParaRPr>
          </a:p>
        </p:txBody>
      </p:sp>
    </p:spTree>
    <p:extLst>
      <p:ext uri="{BB962C8B-B14F-4D97-AF65-F5344CB8AC3E}">
        <p14:creationId xmlns:p14="http://schemas.microsoft.com/office/powerpoint/2010/main" val="1416841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A4FE1DF-9E46-08F3-D2B9-D6523DB3AAAE}"/>
              </a:ext>
            </a:extLst>
          </p:cNvPr>
          <p:cNvSpPr txBox="1"/>
          <p:nvPr/>
        </p:nvSpPr>
        <p:spPr>
          <a:xfrm>
            <a:off x="704675" y="1241571"/>
            <a:ext cx="10990021" cy="4524315"/>
          </a:xfrm>
          <a:prstGeom prst="rect">
            <a:avLst/>
          </a:prstGeom>
          <a:noFill/>
        </p:spPr>
        <p:txBody>
          <a:bodyPr wrap="square" rtlCol="0">
            <a:spAutoFit/>
          </a:bodyPr>
          <a:lstStyle/>
          <a:p>
            <a:pPr marL="342900" indent="-342900">
              <a:buAutoNum type="arabicParenBoth"/>
            </a:pPr>
            <a:r>
              <a:rPr lang="en-US" b="0" i="0" u="none" strike="noStrike" dirty="0">
                <a:solidFill>
                  <a:schemeClr val="bg1"/>
                </a:solidFill>
                <a:effectLst/>
                <a:latin typeface="Times New Roman" panose="02020603050405020304" pitchFamily="18" charset="0"/>
              </a:rPr>
              <a:t>"CERTIFICATE OF OPTION FOR TREASURER'S DEED" MEANS THE CERTIFICATE OF OPTION FOR TREASURER'S DEED ISSUED BY A TREASURER PURSUANT TO SECTION 39-11.5-115 (1).</a:t>
            </a:r>
          </a:p>
          <a:p>
            <a:endParaRPr lang="en-US" dirty="0">
              <a:solidFill>
                <a:schemeClr val="bg1"/>
              </a:solidFill>
              <a:latin typeface="Times New Roman" panose="02020603050405020304" pitchFamily="18" charset="0"/>
            </a:endParaRPr>
          </a:p>
          <a:p>
            <a:r>
              <a:rPr lang="en-US" b="0" i="0" u="none" strike="noStrike" dirty="0">
                <a:solidFill>
                  <a:schemeClr val="bg1"/>
                </a:solidFill>
                <a:effectLst/>
                <a:latin typeface="Times New Roman" panose="02020603050405020304" pitchFamily="18" charset="0"/>
              </a:rPr>
              <a:t>(2) "CERTIFICATE OF PURCHASE" MEANS THE CERTIFICATE OF PURCHASE PREPARED BY A TREASURER FOR THE PURCHASER OF A TAX LIEN IN ACCORDANCE OF A TAX LIEN IN ACCORDANCE WITH SECTION</a:t>
            </a:r>
          </a:p>
          <a:p>
            <a:endParaRPr lang="en-US" b="0" i="0" u="none" strike="noStrike" dirty="0">
              <a:solidFill>
                <a:schemeClr val="bg1"/>
              </a:solidFill>
              <a:effectLst/>
              <a:latin typeface="Times New Roman" panose="02020603050405020304" pitchFamily="18" charset="0"/>
            </a:endParaRPr>
          </a:p>
          <a:p>
            <a:r>
              <a:rPr lang="en-US" b="0" i="0" u="none" strike="noStrike" dirty="0">
                <a:solidFill>
                  <a:schemeClr val="bg1"/>
                </a:solidFill>
                <a:effectLst/>
                <a:latin typeface="Times New Roman" panose="02020603050405020304" pitchFamily="18" charset="0"/>
              </a:rPr>
              <a:t>(4) "INVESTMENT BALANCE" THE REDEEMABLE AMOUNT OF THE TAX LIEN. </a:t>
            </a:r>
          </a:p>
          <a:p>
            <a:endParaRPr lang="en-US" dirty="0">
              <a:solidFill>
                <a:schemeClr val="bg1"/>
              </a:solidFill>
              <a:latin typeface="Times New Roman" panose="02020603050405020304" pitchFamily="18" charset="0"/>
            </a:endParaRPr>
          </a:p>
          <a:p>
            <a:r>
              <a:rPr lang="en-US" b="0" i="0" u="none" strike="noStrike" dirty="0">
                <a:solidFill>
                  <a:schemeClr val="bg1"/>
                </a:solidFill>
                <a:effectLst/>
                <a:latin typeface="Times New Roman" panose="02020603050405020304" pitchFamily="18" charset="0"/>
              </a:rPr>
              <a:t>(5) "JUNIOR LIEN" MEANS A LIEN OR ENCUMBRANCE UPON THE PROPERTY FOR WHICH THE AMOUNT DUE AND OWING THEREUNDER IS SUBORDINATE TO THE TAX LIEN</a:t>
            </a:r>
          </a:p>
          <a:p>
            <a:endParaRPr lang="en-US" dirty="0">
              <a:solidFill>
                <a:schemeClr val="bg1"/>
              </a:solidFill>
              <a:latin typeface="Times New Roman" panose="02020603050405020304" pitchFamily="18" charset="0"/>
            </a:endParaRPr>
          </a:p>
          <a:p>
            <a:r>
              <a:rPr lang="en-US" b="0" i="0" u="none" strike="noStrike" dirty="0">
                <a:solidFill>
                  <a:schemeClr val="bg1"/>
                </a:solidFill>
                <a:effectLst/>
                <a:latin typeface="Times New Roman" panose="02020603050405020304" pitchFamily="18" charset="0"/>
              </a:rPr>
              <a:t>(7) "LAWFUL HOLDER" MEANS THE PERSON IN POSSESSION OF A CERTFICATE OF PURCHASE FOR A TAX LIEN ISSUED IN ACCORDANCE WITH ARTICLE 11 OF THIS TITLE 39, OR THE ASSIGNEE OR ATTORNEY OF SUCH A HOLDER.</a:t>
            </a:r>
          </a:p>
          <a:p>
            <a:endParaRPr lang="en-US" dirty="0">
              <a:solidFill>
                <a:schemeClr val="bg1"/>
              </a:solidFill>
              <a:latin typeface="Times New Roman" panose="02020603050405020304" pitchFamily="18" charset="0"/>
            </a:endParaRPr>
          </a:p>
        </p:txBody>
      </p:sp>
    </p:spTree>
    <p:extLst>
      <p:ext uri="{BB962C8B-B14F-4D97-AF65-F5344CB8AC3E}">
        <p14:creationId xmlns:p14="http://schemas.microsoft.com/office/powerpoint/2010/main" val="692252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43">
      <a:dk1>
        <a:srgbClr val="000000"/>
      </a:dk1>
      <a:lt1>
        <a:srgbClr val="FFFFFF"/>
      </a:lt1>
      <a:dk2>
        <a:srgbClr val="64DFED"/>
      </a:dk2>
      <a:lt2>
        <a:srgbClr val="E7E6E6"/>
      </a:lt2>
      <a:accent1>
        <a:srgbClr val="92CDF0"/>
      </a:accent1>
      <a:accent2>
        <a:srgbClr val="92CDF0"/>
      </a:accent2>
      <a:accent3>
        <a:srgbClr val="ABC3F0"/>
      </a:accent3>
      <a:accent4>
        <a:srgbClr val="C3B9F2"/>
      </a:accent4>
      <a:accent5>
        <a:srgbClr val="AAA5F9"/>
      </a:accent5>
      <a:accent6>
        <a:srgbClr val="F6A6F4"/>
      </a:accent6>
      <a:hlink>
        <a:srgbClr val="0563C1"/>
      </a:hlink>
      <a:folHlink>
        <a:srgbClr val="954F72"/>
      </a:folHlink>
    </a:clrScheme>
    <a:fontScheme name="Custom 39">
      <a:majorFont>
        <a:latin typeface="Tw Cen MT"/>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nancial-design_Win32_CP_v13" id="{7A406372-3134-432A-A498-73868680C33B}" vid="{88D369DF-875A-4C31-AFF3-DEF6B94343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5" ma:contentTypeDescription="Create a new document." ma:contentTypeScope="" ma:versionID="e02306daf00165b375dc6a58966960b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df88fb76bf5f555224557953949c1ec9"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176493A3-2B83-4E58-86AD-56A2F2A20F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1F1912-3146-44AF-A389-9E8B77BB3688}">
  <ds:schemaRefs>
    <ds:schemaRef ds:uri="http://schemas.microsoft.com/sharepoint/v3/contenttype/forms"/>
  </ds:schemaRefs>
</ds:datastoreItem>
</file>

<file path=customXml/itemProps3.xml><?xml version="1.0" encoding="utf-8"?>
<ds:datastoreItem xmlns:ds="http://schemas.openxmlformats.org/officeDocument/2006/customXml" ds:itemID="{F8B8ECF1-2A9D-464C-AFE8-2B3295D0BF97}">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Financial design</Template>
  <TotalTime>345</TotalTime>
  <Words>4687</Words>
  <Application>Microsoft Office PowerPoint</Application>
  <PresentationFormat>Widescreen</PresentationFormat>
  <Paragraphs>284</Paragraphs>
  <Slides>44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Arial</vt:lpstr>
      <vt:lpstr>Calibri</vt:lpstr>
      <vt:lpstr>Courier New</vt:lpstr>
      <vt:lpstr>Segoe UI</vt:lpstr>
      <vt:lpstr>Segoe UI Light</vt:lpstr>
      <vt:lpstr>Times New Roman</vt:lpstr>
      <vt:lpstr>Tw Cen MT</vt:lpstr>
      <vt:lpstr>Office Theme</vt:lpstr>
      <vt:lpstr>Treasurer deed Process: What investors need to know</vt:lpstr>
      <vt:lpstr>Tyler v. Hennepin County</vt:lpstr>
      <vt:lpstr>Formal Opinion of Philip J. Weiser,  Attorney General​ July 27, 2023</vt:lpstr>
      <vt:lpstr>Formal Opinion of Philip J. Weiser,  Attorney General​ July 27, 2023</vt:lpstr>
      <vt:lpstr>Tax lien sale</vt:lpstr>
      <vt:lpstr>CONTENTS</vt:lpstr>
      <vt:lpstr>Treasurer deed process Prior to public auction</vt:lpstr>
      <vt:lpstr>Treasurer deed process Post public auction</vt:lpstr>
      <vt:lpstr>PowerPoint Presentation</vt:lpstr>
      <vt:lpstr>PowerPoint Presentation</vt:lpstr>
      <vt:lpstr>PowerPoint Presentation</vt:lpstr>
      <vt:lpstr>Application for Public Auction </vt:lpstr>
      <vt:lpstr>Notice of public Auction</vt:lpstr>
      <vt:lpstr>Title Received/Reviewed​ 39-11.5-104</vt:lpstr>
      <vt:lpstr>Publications​ 39-11.5-104(6)</vt:lpstr>
      <vt:lpstr>Public Auction Date Set​ 110 – 125 days from 1st Publication DatE​  Or Mailing of Known interested party Notice  39-11.5-105</vt:lpstr>
      <vt:lpstr>Post a Known interested Party Notice on the Property</vt:lpstr>
      <vt:lpstr>PowerPoint Presentation</vt:lpstr>
      <vt:lpstr>Public Auction Held - Results</vt:lpstr>
      <vt:lpstr>Public Auction Held - Results</vt:lpstr>
      <vt:lpstr>Property Owner​ Redemption prior to Public Auction​ 39-11.5-106(4)</vt:lpstr>
      <vt:lpstr>Post PUBLIC Auction</vt:lpstr>
      <vt:lpstr>Redemption of the Certificate of purchase of option for Treasurer’s deed by the Lawful Holder 39-11.5-111(1)</vt:lpstr>
      <vt:lpstr>REQUEST FOR Redemption AMOUNT 39-11.5-111</vt:lpstr>
      <vt:lpstr>REQUEST FOR Redemption AMOUNT 39-11.5-111(3)(B)(C)</vt:lpstr>
      <vt:lpstr>REQUEST FOR Redemption AMOUNT 39-11.5-111(4)(A)</vt:lpstr>
      <vt:lpstr>Certificate of Redemption 39-11.5-111</vt:lpstr>
      <vt:lpstr>Redemption of the COOP by the Lawful Holder Continued 39-11.5-111(9)</vt:lpstr>
      <vt:lpstr>Payment of overbid amount TO a lienor 39-11.5-113(2)&amp;(3)</vt:lpstr>
      <vt:lpstr>Payment of overbid amount by a lienor 39-11.5-113</vt:lpstr>
      <vt:lpstr>Treatment of an Overbid Continued 39-11.5-109(3)(a)(b)&amp;(c)</vt:lpstr>
      <vt:lpstr>Presentation of Certificate of Option for Treasurer's Deed for Deed 39-11.5-116(1)&amp;(2)</vt:lpstr>
      <vt:lpstr>Withdrawal Request by Lawful Holder 39-11.6(3)(a)</vt:lpstr>
      <vt:lpstr>Continuance of Public Auction 39-11.5-106(1)</vt:lpstr>
      <vt:lpstr>Continuance of Public Auction 39-11.5-106(1)</vt:lpstr>
      <vt:lpstr>Continuance of Public Auction Effect of Bankruptcy  39-11.5-106(2)(B)(1)</vt:lpstr>
      <vt:lpstr>Continuance of Public Auction 39-11.5-106(2)(b)(II)(A) - Termination of BK</vt:lpstr>
      <vt:lpstr>Continuance of Public Auction 39-11.5-106(2)(c)(I) - Sale Held In Violation of Bankruptcy Stay</vt:lpstr>
      <vt:lpstr>Continuance of Public Auction 39-11.5-106(2)(c)(II) - Sale Held In Violation of Bankruptcy Stay</vt:lpstr>
      <vt:lpstr>Continuance of Public Auction 39-11.5-106(2)(d) - Sale set aside by court order</vt:lpstr>
      <vt:lpstr>Continuance of Public Auction 39-11.5-106(2)(d) - Sale set aside by court order</vt:lpstr>
      <vt:lpstr>Continuance of Public Auction 39-11.5-106(2)(d) - Sale set aside by court order</vt:lpstr>
      <vt:lpstr>Q&amp;A</vt:lpstr>
      <vt:lpstr>THANK YOU</vt:lpstr>
    </vt:vector>
  </TitlesOfParts>
  <Company>Douglas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deed Process: What investors need to know</dc:title>
  <dc:creator>Holly Ryan</dc:creator>
  <cp:lastModifiedBy>Todd Holmes</cp:lastModifiedBy>
  <cp:revision>2</cp:revision>
  <dcterms:created xsi:type="dcterms:W3CDTF">2024-07-06T23:51:33Z</dcterms:created>
  <dcterms:modified xsi:type="dcterms:W3CDTF">2024-10-23T21:59:10Z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